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SemiBold"/>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Montserrat"/>
      <p:regular r:id="rId38"/>
      <p:bold r:id="rId39"/>
      <p:italic r:id="rId40"/>
      <p:boldItalic r:id="rId41"/>
    </p:embeddedFont>
    <p:embeddedFont>
      <p:font typeface="Montserrat Black"/>
      <p:bold r:id="rId42"/>
      <p:boldItalic r:id="rId43"/>
    </p:embeddedFont>
    <p:embeddedFont>
      <p:font typeface="Fira Sans Extra Condensed Medium"/>
      <p:regular r:id="rId44"/>
      <p:bold r:id="rId45"/>
      <p:italic r:id="rId46"/>
      <p:boldItalic r:id="rId47"/>
    </p:embeddedFont>
    <p:embeddedFont>
      <p:font typeface="Montserrat Medium"/>
      <p:regular r:id="rId48"/>
      <p:bold r:id="rId49"/>
      <p:italic r:id="rId50"/>
      <p:boldItalic r:id="rId51"/>
    </p:embeddedFont>
    <p:embeddedFont>
      <p:font typeface="Roboto Light"/>
      <p:regular r:id="rId52"/>
      <p:bold r:id="rId53"/>
      <p:italic r:id="rId54"/>
      <p:boldItalic r:id="rId55"/>
    </p:embeddedFont>
    <p:embeddedFont>
      <p:font typeface="Helvetica Neue"/>
      <p:regular r:id="rId56"/>
      <p:bold r:id="rId57"/>
      <p:italic r:id="rId58"/>
      <p:boldItalic r:id="rId59"/>
    </p:embeddedFont>
    <p:embeddedFont>
      <p:font typeface="Montserrat ExtraBold"/>
      <p:bold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Black-bold.fntdata"/><Relationship Id="rId41" Type="http://schemas.openxmlformats.org/officeDocument/2006/relationships/font" Target="fonts/Montserrat-boldItalic.fntdata"/><Relationship Id="rId44" Type="http://schemas.openxmlformats.org/officeDocument/2006/relationships/font" Target="fonts/FiraSansExtraCondensedMedium-regular.fntdata"/><Relationship Id="rId43" Type="http://schemas.openxmlformats.org/officeDocument/2006/relationships/font" Target="fonts/MontserratBlack-boldItalic.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regular.fntdata"/><Relationship Id="rId47" Type="http://schemas.openxmlformats.org/officeDocument/2006/relationships/font" Target="fonts/FiraSansExtraCondensedMedium-boldItalic.fntdata"/><Relationship Id="rId49"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Montserrat-bold.fntdata"/><Relationship Id="rId38" Type="http://schemas.openxmlformats.org/officeDocument/2006/relationships/font" Target="fonts/Montserrat-regular.fntdata"/><Relationship Id="rId61" Type="http://schemas.openxmlformats.org/officeDocument/2006/relationships/font" Target="fonts/MontserratExtra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ExtraBold-bold.fntdata"/><Relationship Id="rId26" Type="http://schemas.openxmlformats.org/officeDocument/2006/relationships/font" Target="fonts/MontserratSemiBold-regular.fntdata"/><Relationship Id="rId25" Type="http://schemas.openxmlformats.org/officeDocument/2006/relationships/slide" Target="slides/slide20.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29" Type="http://schemas.openxmlformats.org/officeDocument/2006/relationships/font" Target="fonts/MontserratSemiBold-boldItalic.fntdata"/><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6.xml"/><Relationship Id="rId55" Type="http://schemas.openxmlformats.org/officeDocument/2006/relationships/font" Target="fonts/RobotoLight-boldItalic.fntdata"/><Relationship Id="rId10" Type="http://schemas.openxmlformats.org/officeDocument/2006/relationships/slide" Target="slides/slide5.xml"/><Relationship Id="rId54" Type="http://schemas.openxmlformats.org/officeDocument/2006/relationships/font" Target="fonts/RobotoLight-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f73ea1e5d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f73ea1e5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f7dd54c97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f7dd54c97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f7dd54c97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f7dd54c97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f8737fa7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f8737fa7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3f7dd54c97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3f7dd54c97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3f7dd54c97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3f7dd54c97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3f7dd54c97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3f7dd54c97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f7dd54c97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f7dd54c97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f7dd54c9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f7dd54c9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3f73ea1e5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3f73ea1e5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f73ea1e5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f73ea1e5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f73ea1e5d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f73ea1e5d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f73ea1e5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f73ea1e5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02f26b61a_1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02f26b61a_1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f73ea1e5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f73ea1e5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3f7dd54c97_4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3f7dd54c97_4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f7dd54c97_4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f7dd54c97_4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02f26b61a_1_7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02f26b61a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f7dd54c9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f7dd54c9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02f26b61a_1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02f26b61a_1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2"/>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72" name="Google Shape;72;p1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79" name="Google Shape;79;p13"/>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chemeClr val="accent3"/>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111" name="Google Shape;111;p1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16" name="Google Shape;16;p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18" name="Google Shape;18;p3"/>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6" name="Shape 116"/>
        <p:cNvGrpSpPr/>
        <p:nvPr/>
      </p:nvGrpSpPr>
      <p:grpSpPr>
        <a:xfrm>
          <a:off x="0" y="0"/>
          <a:ext cx="0" cy="0"/>
          <a:chOff x="0" y="0"/>
          <a:chExt cx="0" cy="0"/>
        </a:xfrm>
      </p:grpSpPr>
      <p:sp>
        <p:nvSpPr>
          <p:cNvPr id="117" name="Google Shape;117;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8" name="Google Shape;118;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19" name="Google Shape;1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1" name="Google Shape;21;p4"/>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22" name="Google Shape;22;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3" name="Google Shape;23;p4"/>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 name="Google Shape;24;p4"/>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7" name="Google Shape;27;p5"/>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28" name="Google Shape;28;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9" name="Google Shape;29;p5"/>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5"/>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33" name="Google Shape;33;p6"/>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34" name="Google Shape;34;p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5" name="Google Shape;35;p6"/>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6"/>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9" name="Google Shape;39;p7"/>
          <p:cNvCxnSpPr/>
          <p:nvPr/>
        </p:nvCxnSpPr>
        <p:spPr>
          <a:xfrm>
            <a:off x="407168" y="2618527"/>
            <a:ext cx="521400" cy="0"/>
          </a:xfrm>
          <a:prstGeom prst="straightConnector1">
            <a:avLst/>
          </a:prstGeom>
          <a:noFill/>
          <a:ln cap="flat" cmpd="sng" w="76200">
            <a:solidFill>
              <a:srgbClr val="8900E1"/>
            </a:solidFill>
            <a:prstDash val="solid"/>
            <a:round/>
            <a:headEnd len="sm" w="sm" type="none"/>
            <a:tailEnd len="sm" w="sm" type="none"/>
          </a:ln>
        </p:spPr>
      </p:cxnSp>
      <p:pic>
        <p:nvPicPr>
          <p:cNvPr descr=" " id="40" name="Google Shape;40;p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41" name="Google Shape;41;p7"/>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2" name="Google Shape;42;p7"/>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8"/>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5" name="Google Shape;45;p8"/>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46" name="Google Shape;46;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47" name="Google Shape;47;p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48" name="Google Shape;48;p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9"/>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51" name="Google Shape;51;p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2" name="Google Shape;52;p9"/>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53" name="Google Shape;53;p9"/>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55" name="Google Shape;55;p9"/>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61" name="Google Shape;61;p10"/>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33.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www.boxofficemojo.com/year/?area=US" TargetMode="External"/><Relationship Id="rId10" Type="http://schemas.openxmlformats.org/officeDocument/2006/relationships/hyperlink" Target="http://journalppw.com" TargetMode="External"/><Relationship Id="rId12" Type="http://schemas.openxmlformats.org/officeDocument/2006/relationships/hyperlink" Target="https://www.demandsage.com/ott-statistics/" TargetMode="External"/><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www.wisetour.com/why-are-movie-tickets-so-expensive.htm#:~:text=Since%20people%20are%20seeing%20fewer,prices%20of%20movie%20tickets%2C%20however" TargetMode="External"/><Relationship Id="rId4" Type="http://schemas.openxmlformats.org/officeDocument/2006/relationships/hyperlink" Target="https://www.moneygeek.com/financial-planning/resources/best-streaming-services-on-a-budget/" TargetMode="External"/><Relationship Id="rId9" Type="http://schemas.openxmlformats.org/officeDocument/2006/relationships/hyperlink" Target="https://archives.palarch.nl/index.php/jae/article/view/6804" TargetMode="External"/><Relationship Id="rId5" Type="http://schemas.openxmlformats.org/officeDocument/2006/relationships/hyperlink" Target="https://movieweb.com/underrated-straight-to-dvd-movies/#frozen-2010" TargetMode="External"/><Relationship Id="rId6" Type="http://schemas.openxmlformats.org/officeDocument/2006/relationships/hyperlink" Target="https://brandequity.economictimes.indiatimes.com/news/media/are-ott-platforms-taking-over-theatrical-experience/73887372" TargetMode="External"/><Relationship Id="rId7" Type="http://schemas.openxmlformats.org/officeDocument/2006/relationships/hyperlink" Target="https://guidemymba.com/blog/gd-topics/ott-vs-theatre/" TargetMode="External"/><Relationship Id="rId8" Type="http://schemas.openxmlformats.org/officeDocument/2006/relationships/hyperlink" Target="https://www.abacademies.org/articles/Is-ott-industry-a-disruption-to-movie-theatre-industry-1528-2678-25-2-36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docs.google.com/forms/d/e/1FAIpQLSfgyx6t7POUUOFH_Jyjf9ZUg5xlhqC8qbxY80Kw2yqpTzA-9w/viewform?usp=sf_link" TargetMode="External"/><Relationship Id="rId4" Type="http://schemas.openxmlformats.org/officeDocument/2006/relationships/image" Target="../media/image27.png"/><Relationship Id="rId5" Type="http://schemas.openxmlformats.org/officeDocument/2006/relationships/hyperlink" Target="https://docs.google.com/forms/d/e/1FAIpQLSfgyx6t7POUUOFH_Jyjf9ZUg5xlhqC8qbxY80Kw2yqpTzA-9w/viewform?usp=sf_link" TargetMode="External"/><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07599" y="910768"/>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Will online digital streaming services take over the movie theaters?</a:t>
            </a:r>
            <a:endParaRPr sz="3400"/>
          </a:p>
        </p:txBody>
      </p:sp>
      <p:sp>
        <p:nvSpPr>
          <p:cNvPr id="125" name="Google Shape;125;p22"/>
          <p:cNvSpPr txBox="1"/>
          <p:nvPr>
            <p:ph idx="1" type="subTitle"/>
          </p:nvPr>
        </p:nvSpPr>
        <p:spPr>
          <a:xfrm>
            <a:off x="307600" y="3119750"/>
            <a:ext cx="69600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Asish </a:t>
            </a:r>
            <a:r>
              <a:rPr lang="en"/>
              <a:t>Addepalli</a:t>
            </a:r>
            <a:r>
              <a:rPr lang="en"/>
              <a:t>(aa9335, N19960014)</a:t>
            </a:r>
            <a:endParaRPr/>
          </a:p>
          <a:p>
            <a:pPr indent="0" lvl="0" marL="0" rtl="0" algn="l">
              <a:spcBef>
                <a:spcPts val="0"/>
              </a:spcBef>
              <a:spcAft>
                <a:spcPts val="0"/>
              </a:spcAft>
              <a:buNone/>
            </a:pPr>
            <a:r>
              <a:rPr lang="en">
                <a:solidFill>
                  <a:schemeClr val="lt1"/>
                </a:solidFill>
              </a:rPr>
              <a:t>Lakshmi Sai Anmol Ramayanam(lr2947, N12320210</a:t>
            </a:r>
            <a:r>
              <a:rPr lang="en">
                <a:solidFill>
                  <a:schemeClr val="lt1"/>
                </a:solidFill>
                <a:latin typeface="Roboto Light"/>
                <a:ea typeface="Roboto Light"/>
                <a:cs typeface="Roboto Light"/>
                <a:sym typeface="Roboto Light"/>
              </a:rPr>
              <a:t>)</a:t>
            </a:r>
            <a:endParaRPr/>
          </a:p>
          <a:p>
            <a:pPr indent="0" lvl="0" marL="0" rtl="0" algn="l">
              <a:spcBef>
                <a:spcPts val="0"/>
              </a:spcBef>
              <a:spcAft>
                <a:spcPts val="0"/>
              </a:spcAft>
              <a:buNone/>
            </a:pPr>
            <a:r>
              <a:rPr lang="en"/>
              <a:t>Prasanna Kumar Chidire(pkc4609, N18329913)</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a:t>Yashasvi Choukikar(yc4953, N17770957)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Survey group demographics</a:t>
            </a:r>
            <a:endParaRPr/>
          </a:p>
        </p:txBody>
      </p:sp>
      <p:grpSp>
        <p:nvGrpSpPr>
          <p:cNvPr id="297" name="Google Shape;297;p31"/>
          <p:cNvGrpSpPr/>
          <p:nvPr/>
        </p:nvGrpSpPr>
        <p:grpSpPr>
          <a:xfrm>
            <a:off x="462434" y="1016963"/>
            <a:ext cx="8219117" cy="2746477"/>
            <a:chOff x="462446" y="1208250"/>
            <a:chExt cx="8219117" cy="2746477"/>
          </a:xfrm>
        </p:grpSpPr>
        <p:grpSp>
          <p:nvGrpSpPr>
            <p:cNvPr id="298" name="Google Shape;298;p31"/>
            <p:cNvGrpSpPr/>
            <p:nvPr/>
          </p:nvGrpSpPr>
          <p:grpSpPr>
            <a:xfrm>
              <a:off x="712430" y="2092943"/>
              <a:ext cx="315097" cy="598651"/>
              <a:chOff x="6400875" y="309200"/>
              <a:chExt cx="233250" cy="443150"/>
            </a:xfrm>
          </p:grpSpPr>
          <p:sp>
            <p:nvSpPr>
              <p:cNvPr id="299" name="Google Shape;299;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31"/>
            <p:cNvGrpSpPr/>
            <p:nvPr/>
          </p:nvGrpSpPr>
          <p:grpSpPr>
            <a:xfrm>
              <a:off x="1112997" y="2092943"/>
              <a:ext cx="315097" cy="598651"/>
              <a:chOff x="6400875" y="309200"/>
              <a:chExt cx="233250" cy="443150"/>
            </a:xfrm>
          </p:grpSpPr>
          <p:sp>
            <p:nvSpPr>
              <p:cNvPr id="302" name="Google Shape;302;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1"/>
            <p:cNvGrpSpPr/>
            <p:nvPr/>
          </p:nvGrpSpPr>
          <p:grpSpPr>
            <a:xfrm>
              <a:off x="1513564" y="2092943"/>
              <a:ext cx="315097" cy="598651"/>
              <a:chOff x="6400875" y="309200"/>
              <a:chExt cx="233250" cy="443150"/>
            </a:xfrm>
          </p:grpSpPr>
          <p:sp>
            <p:nvSpPr>
              <p:cNvPr id="305" name="Google Shape;305;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1"/>
            <p:cNvGrpSpPr/>
            <p:nvPr/>
          </p:nvGrpSpPr>
          <p:grpSpPr>
            <a:xfrm>
              <a:off x="1914131" y="2092943"/>
              <a:ext cx="315097" cy="598651"/>
              <a:chOff x="6400875" y="309200"/>
              <a:chExt cx="233250" cy="443150"/>
            </a:xfrm>
          </p:grpSpPr>
          <p:sp>
            <p:nvSpPr>
              <p:cNvPr id="308" name="Google Shape;308;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1"/>
            <p:cNvGrpSpPr/>
            <p:nvPr/>
          </p:nvGrpSpPr>
          <p:grpSpPr>
            <a:xfrm>
              <a:off x="2314699" y="2092943"/>
              <a:ext cx="315097" cy="598651"/>
              <a:chOff x="6400875" y="309200"/>
              <a:chExt cx="233250" cy="443150"/>
            </a:xfrm>
          </p:grpSpPr>
          <p:sp>
            <p:nvSpPr>
              <p:cNvPr id="311" name="Google Shape;311;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1"/>
            <p:cNvSpPr txBox="1"/>
            <p:nvPr/>
          </p:nvSpPr>
          <p:spPr>
            <a:xfrm>
              <a:off x="462446" y="1208250"/>
              <a:ext cx="24174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Women</a:t>
              </a:r>
              <a:endParaRPr sz="2500" u="sng">
                <a:latin typeface="Fira Sans Extra Condensed Medium"/>
                <a:ea typeface="Fira Sans Extra Condensed Medium"/>
                <a:cs typeface="Fira Sans Extra Condensed Medium"/>
                <a:sym typeface="Fira Sans Extra Condensed Medium"/>
              </a:endParaRPr>
            </a:p>
          </p:txBody>
        </p:sp>
        <p:grpSp>
          <p:nvGrpSpPr>
            <p:cNvPr id="314" name="Google Shape;314;p31"/>
            <p:cNvGrpSpPr/>
            <p:nvPr/>
          </p:nvGrpSpPr>
          <p:grpSpPr>
            <a:xfrm>
              <a:off x="6558440" y="2080018"/>
              <a:ext cx="253753" cy="629051"/>
              <a:chOff x="2725650" y="1372325"/>
              <a:chExt cx="191975" cy="475725"/>
            </a:xfrm>
          </p:grpSpPr>
          <p:sp>
            <p:nvSpPr>
              <p:cNvPr id="315" name="Google Shape;315;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1"/>
            <p:cNvGrpSpPr/>
            <p:nvPr/>
          </p:nvGrpSpPr>
          <p:grpSpPr>
            <a:xfrm>
              <a:off x="6955259" y="2080018"/>
              <a:ext cx="253753" cy="629051"/>
              <a:chOff x="2725650" y="1372325"/>
              <a:chExt cx="191975" cy="475725"/>
            </a:xfrm>
          </p:grpSpPr>
          <p:sp>
            <p:nvSpPr>
              <p:cNvPr id="318" name="Google Shape;318;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1"/>
            <p:cNvGrpSpPr/>
            <p:nvPr/>
          </p:nvGrpSpPr>
          <p:grpSpPr>
            <a:xfrm>
              <a:off x="8133555" y="2080018"/>
              <a:ext cx="253753" cy="629051"/>
              <a:chOff x="2725650" y="1372325"/>
              <a:chExt cx="191975" cy="475725"/>
            </a:xfrm>
          </p:grpSpPr>
          <p:sp>
            <p:nvSpPr>
              <p:cNvPr id="321" name="Google Shape;321;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1"/>
            <p:cNvGrpSpPr/>
            <p:nvPr/>
          </p:nvGrpSpPr>
          <p:grpSpPr>
            <a:xfrm>
              <a:off x="7369626" y="2080018"/>
              <a:ext cx="253753" cy="629051"/>
              <a:chOff x="2725650" y="1372325"/>
              <a:chExt cx="191975" cy="475725"/>
            </a:xfrm>
          </p:grpSpPr>
          <p:sp>
            <p:nvSpPr>
              <p:cNvPr id="324" name="Google Shape;324;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1"/>
            <p:cNvGrpSpPr/>
            <p:nvPr/>
          </p:nvGrpSpPr>
          <p:grpSpPr>
            <a:xfrm>
              <a:off x="7751590" y="2080018"/>
              <a:ext cx="253753" cy="629051"/>
              <a:chOff x="2725650" y="1372325"/>
              <a:chExt cx="191975" cy="475725"/>
            </a:xfrm>
          </p:grpSpPr>
          <p:sp>
            <p:nvSpPr>
              <p:cNvPr id="327" name="Google Shape;327;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1"/>
            <p:cNvGrpSpPr/>
            <p:nvPr/>
          </p:nvGrpSpPr>
          <p:grpSpPr>
            <a:xfrm>
              <a:off x="8133557" y="2799527"/>
              <a:ext cx="253753" cy="629051"/>
              <a:chOff x="2725650" y="1372325"/>
              <a:chExt cx="191975" cy="475725"/>
            </a:xfrm>
          </p:grpSpPr>
          <p:sp>
            <p:nvSpPr>
              <p:cNvPr id="330" name="Google Shape;330;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1"/>
            <p:cNvGrpSpPr/>
            <p:nvPr/>
          </p:nvGrpSpPr>
          <p:grpSpPr>
            <a:xfrm>
              <a:off x="7751592" y="2799527"/>
              <a:ext cx="253753" cy="629051"/>
              <a:chOff x="2725650" y="1372325"/>
              <a:chExt cx="191975" cy="475725"/>
            </a:xfrm>
          </p:grpSpPr>
          <p:sp>
            <p:nvSpPr>
              <p:cNvPr id="333" name="Google Shape;333;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1"/>
            <p:cNvSpPr txBox="1"/>
            <p:nvPr/>
          </p:nvSpPr>
          <p:spPr>
            <a:xfrm>
              <a:off x="6264164" y="1208250"/>
              <a:ext cx="24174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Men</a:t>
              </a:r>
              <a:endParaRPr sz="2500" u="sng">
                <a:latin typeface="Fira Sans Extra Condensed Medium"/>
                <a:ea typeface="Fira Sans Extra Condensed Medium"/>
                <a:cs typeface="Fira Sans Extra Condensed Medium"/>
                <a:sym typeface="Fira Sans Extra Condensed Medium"/>
              </a:endParaRPr>
            </a:p>
          </p:txBody>
        </p:sp>
        <p:grpSp>
          <p:nvGrpSpPr>
            <p:cNvPr id="336" name="Google Shape;336;p31"/>
            <p:cNvGrpSpPr/>
            <p:nvPr/>
          </p:nvGrpSpPr>
          <p:grpSpPr>
            <a:xfrm>
              <a:off x="3358250" y="1533525"/>
              <a:ext cx="2421202" cy="2421202"/>
              <a:chOff x="6904139" y="1164168"/>
              <a:chExt cx="1784100" cy="1784100"/>
            </a:xfrm>
          </p:grpSpPr>
          <p:sp>
            <p:nvSpPr>
              <p:cNvPr id="337" name="Google Shape;337;p31"/>
              <p:cNvSpPr/>
              <p:nvPr/>
            </p:nvSpPr>
            <p:spPr>
              <a:xfrm>
                <a:off x="6905400" y="1165425"/>
                <a:ext cx="1781400" cy="1781400"/>
              </a:xfrm>
              <a:prstGeom prst="donut">
                <a:avLst>
                  <a:gd fmla="val 1944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6904139" y="1164168"/>
                <a:ext cx="1784100" cy="1784100"/>
              </a:xfrm>
              <a:prstGeom prst="blockArc">
                <a:avLst>
                  <a:gd fmla="val 15053358" name="adj1"/>
                  <a:gd fmla="val 762235" name="adj2"/>
                  <a:gd fmla="val 19394"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1"/>
            <p:cNvSpPr txBox="1"/>
            <p:nvPr/>
          </p:nvSpPr>
          <p:spPr>
            <a:xfrm>
              <a:off x="3714330" y="2274400"/>
              <a:ext cx="1708800" cy="9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Fira Sans Extra Condensed Medium"/>
                  <a:ea typeface="Fira Sans Extra Condensed Medium"/>
                  <a:cs typeface="Fira Sans Extra Condensed Medium"/>
                  <a:sym typeface="Fira Sans Extra Condensed Medium"/>
                </a:rPr>
                <a:t>VOTING INTENTION</a:t>
              </a:r>
              <a:endParaRPr sz="2200">
                <a:latin typeface="Fira Sans Extra Condensed Medium"/>
                <a:ea typeface="Fira Sans Extra Condensed Medium"/>
                <a:cs typeface="Fira Sans Extra Condensed Medium"/>
                <a:sym typeface="Fira Sans Extra Condensed Medium"/>
              </a:endParaRPr>
            </a:p>
          </p:txBody>
        </p:sp>
        <p:sp>
          <p:nvSpPr>
            <p:cNvPr id="340" name="Google Shape;340;p31"/>
            <p:cNvSpPr txBox="1"/>
            <p:nvPr/>
          </p:nvSpPr>
          <p:spPr>
            <a:xfrm>
              <a:off x="4337230" y="1535244"/>
              <a:ext cx="12240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Fira Sans Extra Condensed Medium"/>
                  <a:ea typeface="Fira Sans Extra Condensed Medium"/>
                  <a:cs typeface="Fira Sans Extra Condensed Medium"/>
                  <a:sym typeface="Fira Sans Extra Condensed Medium"/>
                </a:rPr>
                <a:t>36.4</a:t>
              </a:r>
              <a:r>
                <a:rPr lang="en" sz="2300">
                  <a:solidFill>
                    <a:schemeClr val="lt1"/>
                  </a:solidFill>
                  <a:latin typeface="Fira Sans Extra Condensed Medium"/>
                  <a:ea typeface="Fira Sans Extra Condensed Medium"/>
                  <a:cs typeface="Fira Sans Extra Condensed Medium"/>
                  <a:sym typeface="Fira Sans Extra Condensed Medium"/>
                </a:rPr>
                <a:t>%</a:t>
              </a:r>
              <a:endParaRPr sz="2300">
                <a:solidFill>
                  <a:schemeClr val="lt1"/>
                </a:solidFill>
                <a:latin typeface="Fira Sans Extra Condensed Medium"/>
                <a:ea typeface="Fira Sans Extra Condensed Medium"/>
                <a:cs typeface="Fira Sans Extra Condensed Medium"/>
                <a:sym typeface="Fira Sans Extra Condensed Medium"/>
              </a:endParaRPr>
            </a:p>
          </p:txBody>
        </p:sp>
        <p:sp>
          <p:nvSpPr>
            <p:cNvPr id="341" name="Google Shape;341;p31"/>
            <p:cNvSpPr txBox="1"/>
            <p:nvPr/>
          </p:nvSpPr>
          <p:spPr>
            <a:xfrm>
              <a:off x="3269667" y="3056431"/>
              <a:ext cx="12240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Fira Sans Extra Condensed Medium"/>
                  <a:ea typeface="Fira Sans Extra Condensed Medium"/>
                  <a:cs typeface="Fira Sans Extra Condensed Medium"/>
                  <a:sym typeface="Fira Sans Extra Condensed Medium"/>
                </a:rPr>
                <a:t>62.6</a:t>
              </a:r>
              <a:r>
                <a:rPr lang="en" sz="2300">
                  <a:solidFill>
                    <a:schemeClr val="lt1"/>
                  </a:solidFill>
                  <a:latin typeface="Fira Sans Extra Condensed Medium"/>
                  <a:ea typeface="Fira Sans Extra Condensed Medium"/>
                  <a:cs typeface="Fira Sans Extra Condensed Medium"/>
                  <a:sym typeface="Fira Sans Extra Condensed Medium"/>
                </a:rPr>
                <a:t>%</a:t>
              </a:r>
              <a:endParaRPr sz="23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342" name="Google Shape;342;p31"/>
          <p:cNvSpPr/>
          <p:nvPr/>
        </p:nvSpPr>
        <p:spPr>
          <a:xfrm rot="1217699">
            <a:off x="3373637" y="1357473"/>
            <a:ext cx="2396688" cy="2420986"/>
          </a:xfrm>
          <a:prstGeom prst="blockArc">
            <a:avLst>
              <a:gd fmla="val 21039370" name="adj1"/>
              <a:gd fmla="val 411208" name="adj2"/>
              <a:gd fmla="val 20359"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txBox="1"/>
          <p:nvPr/>
        </p:nvSpPr>
        <p:spPr>
          <a:xfrm>
            <a:off x="5296375" y="2618800"/>
            <a:ext cx="6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Fira Sans Extra Condensed Medium"/>
                <a:ea typeface="Fira Sans Extra Condensed Medium"/>
                <a:cs typeface="Fira Sans Extra Condensed Medium"/>
                <a:sym typeface="Fira Sans Extra Condensed Medium"/>
              </a:rPr>
              <a:t>1%</a:t>
            </a:r>
            <a:endParaRPr>
              <a:solidFill>
                <a:schemeClr val="dk2"/>
              </a:solidFill>
              <a:latin typeface="Montserrat"/>
              <a:ea typeface="Montserrat"/>
              <a:cs typeface="Montserrat"/>
              <a:sym typeface="Montserrat"/>
            </a:endParaRPr>
          </a:p>
        </p:txBody>
      </p:sp>
      <p:grpSp>
        <p:nvGrpSpPr>
          <p:cNvPr id="344" name="Google Shape;344;p31"/>
          <p:cNvGrpSpPr/>
          <p:nvPr/>
        </p:nvGrpSpPr>
        <p:grpSpPr>
          <a:xfrm>
            <a:off x="4328403" y="4386314"/>
            <a:ext cx="315097" cy="598651"/>
            <a:chOff x="6400875" y="309200"/>
            <a:chExt cx="233250" cy="443150"/>
          </a:xfrm>
        </p:grpSpPr>
        <p:sp>
          <p:nvSpPr>
            <p:cNvPr id="345" name="Google Shape;345;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1"/>
          <p:cNvGrpSpPr/>
          <p:nvPr/>
        </p:nvGrpSpPr>
        <p:grpSpPr>
          <a:xfrm>
            <a:off x="4779830" y="4371114"/>
            <a:ext cx="253753" cy="629051"/>
            <a:chOff x="2725650" y="1372325"/>
            <a:chExt cx="191975" cy="475725"/>
          </a:xfrm>
        </p:grpSpPr>
        <p:sp>
          <p:nvSpPr>
            <p:cNvPr id="348" name="Google Shape;348;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31"/>
          <p:cNvGrpSpPr/>
          <p:nvPr/>
        </p:nvGrpSpPr>
        <p:grpSpPr>
          <a:xfrm>
            <a:off x="7355555" y="2618789"/>
            <a:ext cx="253753" cy="629051"/>
            <a:chOff x="2725650" y="1372325"/>
            <a:chExt cx="191975" cy="475725"/>
          </a:xfrm>
        </p:grpSpPr>
        <p:sp>
          <p:nvSpPr>
            <p:cNvPr id="351" name="Google Shape;351;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1"/>
          <p:cNvGrpSpPr/>
          <p:nvPr/>
        </p:nvGrpSpPr>
        <p:grpSpPr>
          <a:xfrm>
            <a:off x="6982180" y="2618789"/>
            <a:ext cx="253753" cy="629051"/>
            <a:chOff x="2725650" y="1372325"/>
            <a:chExt cx="191975" cy="475725"/>
          </a:xfrm>
        </p:grpSpPr>
        <p:sp>
          <p:nvSpPr>
            <p:cNvPr id="354" name="Google Shape;354;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1"/>
          <p:cNvGrpSpPr/>
          <p:nvPr/>
        </p:nvGrpSpPr>
        <p:grpSpPr>
          <a:xfrm>
            <a:off x="6608780" y="2618789"/>
            <a:ext cx="253753" cy="629051"/>
            <a:chOff x="2725650" y="1372325"/>
            <a:chExt cx="191975" cy="475725"/>
          </a:xfrm>
        </p:grpSpPr>
        <p:sp>
          <p:nvSpPr>
            <p:cNvPr id="357" name="Google Shape;357;p31"/>
            <p:cNvSpPr/>
            <p:nvPr/>
          </p:nvSpPr>
          <p:spPr>
            <a:xfrm>
              <a:off x="2773600" y="1372325"/>
              <a:ext cx="87150" cy="78550"/>
            </a:xfrm>
            <a:custGeom>
              <a:rect b="b" l="l" r="r" t="t"/>
              <a:pathLst>
                <a:path extrusionOk="0" h="3142" w="3486">
                  <a:moveTo>
                    <a:pt x="1943" y="1"/>
                  </a:moveTo>
                  <a:cubicBezTo>
                    <a:pt x="934" y="1"/>
                    <a:pt x="1" y="1028"/>
                    <a:pt x="471" y="2176"/>
                  </a:cubicBezTo>
                  <a:cubicBezTo>
                    <a:pt x="750" y="2838"/>
                    <a:pt x="1329" y="3141"/>
                    <a:pt x="1905" y="3141"/>
                  </a:cubicBezTo>
                  <a:cubicBezTo>
                    <a:pt x="2697" y="3141"/>
                    <a:pt x="3485" y="2568"/>
                    <a:pt x="3485" y="1569"/>
                  </a:cubicBezTo>
                  <a:cubicBezTo>
                    <a:pt x="3485" y="1152"/>
                    <a:pt x="3334" y="754"/>
                    <a:pt x="3030" y="470"/>
                  </a:cubicBezTo>
                  <a:cubicBezTo>
                    <a:pt x="2702" y="142"/>
                    <a:pt x="2318"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725650" y="1463200"/>
              <a:ext cx="191975" cy="384850"/>
            </a:xfrm>
            <a:custGeom>
              <a:rect b="b" l="l" r="r" t="t"/>
              <a:pathLst>
                <a:path extrusionOk="0" h="15394" w="7679">
                  <a:moveTo>
                    <a:pt x="1820" y="1"/>
                  </a:moveTo>
                  <a:cubicBezTo>
                    <a:pt x="816" y="1"/>
                    <a:pt x="20" y="797"/>
                    <a:pt x="1" y="1783"/>
                  </a:cubicBezTo>
                  <a:lnTo>
                    <a:pt x="1" y="7337"/>
                  </a:lnTo>
                  <a:cubicBezTo>
                    <a:pt x="1" y="7839"/>
                    <a:pt x="375" y="8091"/>
                    <a:pt x="752" y="8091"/>
                  </a:cubicBezTo>
                  <a:cubicBezTo>
                    <a:pt x="1129" y="8091"/>
                    <a:pt x="1508" y="7839"/>
                    <a:pt x="1517" y="7337"/>
                  </a:cubicBezTo>
                  <a:lnTo>
                    <a:pt x="1517" y="1783"/>
                  </a:lnTo>
                  <a:cubicBezTo>
                    <a:pt x="1536" y="1631"/>
                    <a:pt x="1669" y="1517"/>
                    <a:pt x="1839" y="1517"/>
                  </a:cubicBezTo>
                  <a:lnTo>
                    <a:pt x="1839" y="14484"/>
                  </a:lnTo>
                  <a:cubicBezTo>
                    <a:pt x="1868" y="15062"/>
                    <a:pt x="2304" y="15351"/>
                    <a:pt x="2740" y="15351"/>
                  </a:cubicBezTo>
                  <a:cubicBezTo>
                    <a:pt x="3176" y="15351"/>
                    <a:pt x="3612" y="15062"/>
                    <a:pt x="3640" y="14484"/>
                  </a:cubicBezTo>
                  <a:lnTo>
                    <a:pt x="3640" y="7242"/>
                  </a:lnTo>
                  <a:lnTo>
                    <a:pt x="4038" y="7242"/>
                  </a:lnTo>
                  <a:lnTo>
                    <a:pt x="4038" y="14484"/>
                  </a:lnTo>
                  <a:cubicBezTo>
                    <a:pt x="4038" y="15090"/>
                    <a:pt x="4493" y="15394"/>
                    <a:pt x="4948" y="15394"/>
                  </a:cubicBezTo>
                  <a:cubicBezTo>
                    <a:pt x="5403" y="15394"/>
                    <a:pt x="5858" y="15090"/>
                    <a:pt x="5858" y="14484"/>
                  </a:cubicBezTo>
                  <a:lnTo>
                    <a:pt x="5858" y="1517"/>
                  </a:lnTo>
                  <a:cubicBezTo>
                    <a:pt x="6010" y="1517"/>
                    <a:pt x="6143" y="1631"/>
                    <a:pt x="6181" y="1783"/>
                  </a:cubicBezTo>
                  <a:lnTo>
                    <a:pt x="6181" y="7337"/>
                  </a:lnTo>
                  <a:cubicBezTo>
                    <a:pt x="6181" y="7839"/>
                    <a:pt x="6555" y="8091"/>
                    <a:pt x="6929" y="8091"/>
                  </a:cubicBezTo>
                  <a:cubicBezTo>
                    <a:pt x="7304" y="8091"/>
                    <a:pt x="7678" y="7839"/>
                    <a:pt x="7678" y="7337"/>
                  </a:cubicBezTo>
                  <a:lnTo>
                    <a:pt x="7678" y="1783"/>
                  </a:lnTo>
                  <a:cubicBezTo>
                    <a:pt x="7678" y="797"/>
                    <a:pt x="6863" y="1"/>
                    <a:pt x="5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1"/>
          <p:cNvGrpSpPr/>
          <p:nvPr/>
        </p:nvGrpSpPr>
        <p:grpSpPr>
          <a:xfrm>
            <a:off x="2333686" y="2618805"/>
            <a:ext cx="315097" cy="598651"/>
            <a:chOff x="6400875" y="309200"/>
            <a:chExt cx="233250" cy="443150"/>
          </a:xfrm>
        </p:grpSpPr>
        <p:sp>
          <p:nvSpPr>
            <p:cNvPr id="360" name="Google Shape;360;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1"/>
          <p:cNvGrpSpPr/>
          <p:nvPr/>
        </p:nvGrpSpPr>
        <p:grpSpPr>
          <a:xfrm>
            <a:off x="722161" y="2618805"/>
            <a:ext cx="315097" cy="598651"/>
            <a:chOff x="6400875" y="309200"/>
            <a:chExt cx="233250" cy="443150"/>
          </a:xfrm>
        </p:grpSpPr>
        <p:sp>
          <p:nvSpPr>
            <p:cNvPr id="363" name="Google Shape;363;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1"/>
          <p:cNvGrpSpPr/>
          <p:nvPr/>
        </p:nvGrpSpPr>
        <p:grpSpPr>
          <a:xfrm>
            <a:off x="1164586" y="2618805"/>
            <a:ext cx="315097" cy="598651"/>
            <a:chOff x="6400875" y="309200"/>
            <a:chExt cx="233250" cy="443150"/>
          </a:xfrm>
        </p:grpSpPr>
        <p:sp>
          <p:nvSpPr>
            <p:cNvPr id="366" name="Google Shape;366;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1"/>
          <p:cNvGrpSpPr/>
          <p:nvPr/>
        </p:nvGrpSpPr>
        <p:grpSpPr>
          <a:xfrm>
            <a:off x="1554286" y="2618805"/>
            <a:ext cx="315097" cy="598651"/>
            <a:chOff x="6400875" y="309200"/>
            <a:chExt cx="233250" cy="443150"/>
          </a:xfrm>
        </p:grpSpPr>
        <p:sp>
          <p:nvSpPr>
            <p:cNvPr id="369" name="Google Shape;369;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1"/>
          <p:cNvGrpSpPr/>
          <p:nvPr/>
        </p:nvGrpSpPr>
        <p:grpSpPr>
          <a:xfrm>
            <a:off x="1943986" y="2634005"/>
            <a:ext cx="315097" cy="598651"/>
            <a:chOff x="6400875" y="309200"/>
            <a:chExt cx="233250" cy="443150"/>
          </a:xfrm>
        </p:grpSpPr>
        <p:sp>
          <p:nvSpPr>
            <p:cNvPr id="372" name="Google Shape;372;p31"/>
            <p:cNvSpPr/>
            <p:nvPr/>
          </p:nvSpPr>
          <p:spPr>
            <a:xfrm>
              <a:off x="6467275" y="309200"/>
              <a:ext cx="85325" cy="73075"/>
            </a:xfrm>
            <a:custGeom>
              <a:rect b="b" l="l" r="r" t="t"/>
              <a:pathLst>
                <a:path extrusionOk="0" h="2923" w="3413">
                  <a:moveTo>
                    <a:pt x="1953" y="1"/>
                  </a:moveTo>
                  <a:cubicBezTo>
                    <a:pt x="645" y="1"/>
                    <a:pt x="0" y="1574"/>
                    <a:pt x="910" y="2484"/>
                  </a:cubicBezTo>
                  <a:cubicBezTo>
                    <a:pt x="1213" y="2787"/>
                    <a:pt x="1584" y="2922"/>
                    <a:pt x="1947" y="2922"/>
                  </a:cubicBezTo>
                  <a:cubicBezTo>
                    <a:pt x="2698" y="2922"/>
                    <a:pt x="3413" y="2342"/>
                    <a:pt x="3413" y="1460"/>
                  </a:cubicBezTo>
                  <a:cubicBezTo>
                    <a:pt x="3413" y="645"/>
                    <a:pt x="2768" y="1"/>
                    <a:pt x="1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6400875" y="393550"/>
              <a:ext cx="233250" cy="358800"/>
            </a:xfrm>
            <a:custGeom>
              <a:rect b="b" l="l" r="r" t="t"/>
              <a:pathLst>
                <a:path extrusionOk="0" h="14352" w="9330">
                  <a:moveTo>
                    <a:pt x="3396" y="1"/>
                  </a:moveTo>
                  <a:cubicBezTo>
                    <a:pt x="2637" y="1"/>
                    <a:pt x="2088" y="475"/>
                    <a:pt x="1765" y="1442"/>
                  </a:cubicBezTo>
                  <a:cubicBezTo>
                    <a:pt x="1519" y="2105"/>
                    <a:pt x="97" y="6067"/>
                    <a:pt x="97" y="6086"/>
                  </a:cubicBezTo>
                  <a:cubicBezTo>
                    <a:pt x="1" y="6592"/>
                    <a:pt x="409" y="6937"/>
                    <a:pt x="817" y="6937"/>
                  </a:cubicBezTo>
                  <a:cubicBezTo>
                    <a:pt x="1052" y="6937"/>
                    <a:pt x="1286" y="6823"/>
                    <a:pt x="1424" y="6560"/>
                  </a:cubicBezTo>
                  <a:cubicBezTo>
                    <a:pt x="1424" y="6541"/>
                    <a:pt x="2637" y="3243"/>
                    <a:pt x="2637" y="3243"/>
                  </a:cubicBezTo>
                  <a:lnTo>
                    <a:pt x="2637" y="3243"/>
                  </a:lnTo>
                  <a:lnTo>
                    <a:pt x="1822" y="7944"/>
                  </a:lnTo>
                  <a:cubicBezTo>
                    <a:pt x="1765" y="8171"/>
                    <a:pt x="1955" y="8399"/>
                    <a:pt x="2201" y="8399"/>
                  </a:cubicBezTo>
                  <a:lnTo>
                    <a:pt x="2751" y="8399"/>
                  </a:lnTo>
                  <a:lnTo>
                    <a:pt x="2751" y="13498"/>
                  </a:lnTo>
                  <a:cubicBezTo>
                    <a:pt x="2751" y="13953"/>
                    <a:pt x="3111" y="14332"/>
                    <a:pt x="3566" y="14351"/>
                  </a:cubicBezTo>
                  <a:cubicBezTo>
                    <a:pt x="4040" y="14351"/>
                    <a:pt x="4419" y="13972"/>
                    <a:pt x="4419" y="13498"/>
                  </a:cubicBezTo>
                  <a:lnTo>
                    <a:pt x="4419" y="8399"/>
                  </a:lnTo>
                  <a:lnTo>
                    <a:pt x="4780" y="8399"/>
                  </a:lnTo>
                  <a:lnTo>
                    <a:pt x="4780" y="13498"/>
                  </a:lnTo>
                  <a:cubicBezTo>
                    <a:pt x="4780" y="14057"/>
                    <a:pt x="5201" y="14337"/>
                    <a:pt x="5623" y="14337"/>
                  </a:cubicBezTo>
                  <a:cubicBezTo>
                    <a:pt x="6045" y="14337"/>
                    <a:pt x="6467" y="14057"/>
                    <a:pt x="6467" y="13498"/>
                  </a:cubicBezTo>
                  <a:lnTo>
                    <a:pt x="6467" y="8399"/>
                  </a:lnTo>
                  <a:lnTo>
                    <a:pt x="7016" y="8399"/>
                  </a:lnTo>
                  <a:cubicBezTo>
                    <a:pt x="7263" y="8399"/>
                    <a:pt x="7433" y="8171"/>
                    <a:pt x="7396" y="7944"/>
                  </a:cubicBezTo>
                  <a:lnTo>
                    <a:pt x="6580" y="3243"/>
                  </a:lnTo>
                  <a:lnTo>
                    <a:pt x="6580" y="3243"/>
                  </a:lnTo>
                  <a:cubicBezTo>
                    <a:pt x="6581" y="3243"/>
                    <a:pt x="7415" y="5555"/>
                    <a:pt x="7794" y="6560"/>
                  </a:cubicBezTo>
                  <a:cubicBezTo>
                    <a:pt x="7854" y="6908"/>
                    <a:pt x="8157" y="7136"/>
                    <a:pt x="8479" y="7136"/>
                  </a:cubicBezTo>
                  <a:cubicBezTo>
                    <a:pt x="8560" y="7136"/>
                    <a:pt x="8643" y="7121"/>
                    <a:pt x="8723" y="7091"/>
                  </a:cubicBezTo>
                  <a:cubicBezTo>
                    <a:pt x="9140" y="6958"/>
                    <a:pt x="9329" y="6465"/>
                    <a:pt x="9121" y="6086"/>
                  </a:cubicBezTo>
                  <a:cubicBezTo>
                    <a:pt x="9121" y="6067"/>
                    <a:pt x="7661" y="2029"/>
                    <a:pt x="7471" y="1442"/>
                  </a:cubicBezTo>
                  <a:cubicBezTo>
                    <a:pt x="7358" y="1138"/>
                    <a:pt x="7206" y="835"/>
                    <a:pt x="7016" y="589"/>
                  </a:cubicBezTo>
                  <a:cubicBezTo>
                    <a:pt x="6903" y="437"/>
                    <a:pt x="6751" y="304"/>
                    <a:pt x="6599" y="209"/>
                  </a:cubicBezTo>
                  <a:cubicBezTo>
                    <a:pt x="6372" y="77"/>
                    <a:pt x="6107" y="1"/>
                    <a:pt x="5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1"/>
          <p:cNvSpPr txBox="1"/>
          <p:nvPr/>
        </p:nvSpPr>
        <p:spPr>
          <a:xfrm>
            <a:off x="3124175" y="3671175"/>
            <a:ext cx="2991600" cy="7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Fira Sans Extra Condensed Medium"/>
                <a:ea typeface="Fira Sans Extra Condensed Medium"/>
                <a:cs typeface="Fira Sans Extra Condensed Medium"/>
                <a:sym typeface="Fira Sans Extra Condensed Medium"/>
              </a:rPr>
              <a:t>Others</a:t>
            </a:r>
            <a:endParaRPr sz="2500" u="sng">
              <a:latin typeface="Fira Sans Extra Condensed Medium"/>
              <a:ea typeface="Fira Sans Extra Condensed Medium"/>
              <a:cs typeface="Fira Sans Extra Condensed Medium"/>
              <a:sym typeface="Fira Sans Extra Condensed Medium"/>
            </a:endParaRPr>
          </a:p>
        </p:txBody>
      </p:sp>
      <p:cxnSp>
        <p:nvCxnSpPr>
          <p:cNvPr id="375" name="Google Shape;375;p31"/>
          <p:cNvCxnSpPr/>
          <p:nvPr/>
        </p:nvCxnSpPr>
        <p:spPr>
          <a:xfrm flipH="1">
            <a:off x="4572000" y="4287250"/>
            <a:ext cx="251100" cy="796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Survey group demographics</a:t>
            </a:r>
            <a:endParaRPr/>
          </a:p>
        </p:txBody>
      </p:sp>
      <p:grpSp>
        <p:nvGrpSpPr>
          <p:cNvPr id="381" name="Google Shape;381;p32"/>
          <p:cNvGrpSpPr/>
          <p:nvPr/>
        </p:nvGrpSpPr>
        <p:grpSpPr>
          <a:xfrm>
            <a:off x="406401" y="1117081"/>
            <a:ext cx="7890046" cy="3268793"/>
            <a:chOff x="457200" y="1187470"/>
            <a:chExt cx="8238537" cy="3544559"/>
          </a:xfrm>
        </p:grpSpPr>
        <p:grpSp>
          <p:nvGrpSpPr>
            <p:cNvPr id="382" name="Google Shape;382;p32"/>
            <p:cNvGrpSpPr/>
            <p:nvPr/>
          </p:nvGrpSpPr>
          <p:grpSpPr>
            <a:xfrm>
              <a:off x="457200" y="3058630"/>
              <a:ext cx="1673400" cy="1673400"/>
              <a:chOff x="457200" y="3058630"/>
              <a:chExt cx="1673400" cy="1673400"/>
            </a:xfrm>
          </p:grpSpPr>
          <p:sp>
            <p:nvSpPr>
              <p:cNvPr id="383" name="Google Shape;383;p32"/>
              <p:cNvSpPr/>
              <p:nvPr/>
            </p:nvSpPr>
            <p:spPr>
              <a:xfrm>
                <a:off x="457200" y="30586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457200" y="3058630"/>
                <a:ext cx="1673400" cy="1673400"/>
              </a:xfrm>
              <a:prstGeom prst="pie">
                <a:avLst>
                  <a:gd fmla="val 4455105" name="adj1"/>
                  <a:gd fmla="val 8107094"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txBox="1"/>
              <p:nvPr/>
            </p:nvSpPr>
            <p:spPr>
              <a:xfrm>
                <a:off x="699010" y="4114686"/>
                <a:ext cx="907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20</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86" name="Google Shape;386;p32"/>
            <p:cNvGrpSpPr/>
            <p:nvPr/>
          </p:nvGrpSpPr>
          <p:grpSpPr>
            <a:xfrm>
              <a:off x="2913452" y="3058630"/>
              <a:ext cx="1764981" cy="1673400"/>
              <a:chOff x="2913452" y="3058630"/>
              <a:chExt cx="1764981" cy="1673400"/>
            </a:xfrm>
          </p:grpSpPr>
          <p:sp>
            <p:nvSpPr>
              <p:cNvPr id="387" name="Google Shape;387;p32"/>
              <p:cNvSpPr/>
              <p:nvPr/>
            </p:nvSpPr>
            <p:spPr>
              <a:xfrm>
                <a:off x="2913543" y="30586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2913452" y="3058630"/>
                <a:ext cx="1673400" cy="1673400"/>
              </a:xfrm>
              <a:prstGeom prst="pie">
                <a:avLst>
                  <a:gd fmla="val 18423608" name="adj1"/>
                  <a:gd fmla="val 442531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txBox="1"/>
              <p:nvPr/>
            </p:nvSpPr>
            <p:spPr>
              <a:xfrm>
                <a:off x="3770932" y="3748391"/>
                <a:ext cx="9075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34</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90" name="Google Shape;390;p32"/>
            <p:cNvGrpSpPr/>
            <p:nvPr/>
          </p:nvGrpSpPr>
          <p:grpSpPr>
            <a:xfrm>
              <a:off x="457354" y="1187530"/>
              <a:ext cx="1727521" cy="1718351"/>
              <a:chOff x="457354" y="1187530"/>
              <a:chExt cx="1727521" cy="1718351"/>
            </a:xfrm>
          </p:grpSpPr>
          <p:sp>
            <p:nvSpPr>
              <p:cNvPr id="391" name="Google Shape;391;p32"/>
              <p:cNvSpPr/>
              <p:nvPr/>
            </p:nvSpPr>
            <p:spPr>
              <a:xfrm>
                <a:off x="457354" y="1187530"/>
                <a:ext cx="16734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511475" y="1232481"/>
                <a:ext cx="1673400" cy="1673400"/>
              </a:xfrm>
              <a:prstGeom prst="pie">
                <a:avLst>
                  <a:gd fmla="val 8085633" name="adj1"/>
                  <a:gd fmla="val 885281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nvSpPr>
            <p:spPr>
              <a:xfrm>
                <a:off x="608578" y="2066352"/>
                <a:ext cx="9072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Fira Sans Extra Condensed Medium"/>
                    <a:ea typeface="Fira Sans Extra Condensed Medium"/>
                    <a:cs typeface="Fira Sans Extra Condensed Medium"/>
                    <a:sym typeface="Fira Sans Extra Condensed Medium"/>
                  </a:rPr>
                  <a:t>2</a:t>
                </a:r>
                <a:r>
                  <a:rPr lang="en" sz="2200">
                    <a:solidFill>
                      <a:schemeClr val="dk2"/>
                    </a:solidFill>
                    <a:latin typeface="Fira Sans Extra Condensed Medium"/>
                    <a:ea typeface="Fira Sans Extra Condensed Medium"/>
                    <a:cs typeface="Fira Sans Extra Condensed Medium"/>
                    <a:sym typeface="Fira Sans Extra Condensed Medium"/>
                  </a:rPr>
                  <a:t>%</a:t>
                </a:r>
                <a:endParaRPr sz="2200">
                  <a:solidFill>
                    <a:schemeClr val="dk2"/>
                  </a:solidFill>
                  <a:latin typeface="Fira Sans Extra Condensed Medium"/>
                  <a:ea typeface="Fira Sans Extra Condensed Medium"/>
                  <a:cs typeface="Fira Sans Extra Condensed Medium"/>
                  <a:sym typeface="Fira Sans Extra Condensed Medium"/>
                </a:endParaRPr>
              </a:p>
            </p:txBody>
          </p:sp>
        </p:grpSp>
        <p:sp>
          <p:nvSpPr>
            <p:cNvPr id="394" name="Google Shape;394;p32"/>
            <p:cNvSpPr txBox="1"/>
            <p:nvPr/>
          </p:nvSpPr>
          <p:spPr>
            <a:xfrm>
              <a:off x="6996537" y="1469340"/>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1"/>
                  </a:solidFill>
                  <a:latin typeface="Fira Sans Extra Condensed Medium"/>
                  <a:ea typeface="Fira Sans Extra Condensed Medium"/>
                  <a:cs typeface="Fira Sans Extra Condensed Medium"/>
                  <a:sym typeface="Fira Sans Extra Condensed Medium"/>
                </a:rPr>
                <a:t>Under 20 years</a:t>
              </a:r>
              <a:endParaRPr sz="19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95" name="Google Shape;395;p32"/>
            <p:cNvSpPr txBox="1"/>
            <p:nvPr/>
          </p:nvSpPr>
          <p:spPr>
            <a:xfrm>
              <a:off x="6689133" y="2107627"/>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2"/>
                  </a:solidFill>
                  <a:latin typeface="Fira Sans Extra Condensed Medium"/>
                  <a:ea typeface="Fira Sans Extra Condensed Medium"/>
                  <a:cs typeface="Fira Sans Extra Condensed Medium"/>
                  <a:sym typeface="Fira Sans Extra Condensed Medium"/>
                </a:rPr>
                <a:t>20-35 years</a:t>
              </a:r>
              <a:endParaRPr sz="19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6" name="Google Shape;396;p32"/>
            <p:cNvSpPr txBox="1"/>
            <p:nvPr/>
          </p:nvSpPr>
          <p:spPr>
            <a:xfrm>
              <a:off x="6689133" y="3027771"/>
              <a:ext cx="16992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3"/>
                  </a:solidFill>
                  <a:latin typeface="Fira Sans Extra Condensed Medium"/>
                  <a:ea typeface="Fira Sans Extra Condensed Medium"/>
                  <a:cs typeface="Fira Sans Extra Condensed Medium"/>
                  <a:sym typeface="Fira Sans Extra Condensed Medium"/>
                </a:rPr>
                <a:t>35-50 years</a:t>
              </a:r>
              <a:endParaRPr sz="19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97" name="Google Shape;397;p32"/>
            <p:cNvSpPr txBox="1"/>
            <p:nvPr/>
          </p:nvSpPr>
          <p:spPr>
            <a:xfrm>
              <a:off x="6570133" y="3947897"/>
              <a:ext cx="16104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accent4"/>
                  </a:solidFill>
                  <a:latin typeface="Fira Sans Extra Condensed Medium"/>
                  <a:ea typeface="Fira Sans Extra Condensed Medium"/>
                  <a:cs typeface="Fira Sans Extra Condensed Medium"/>
                  <a:sym typeface="Fira Sans Extra Condensed Medium"/>
                </a:rPr>
                <a:t>Above 50</a:t>
              </a:r>
              <a:endParaRPr sz="19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398" name="Google Shape;398;p32"/>
            <p:cNvGrpSpPr/>
            <p:nvPr/>
          </p:nvGrpSpPr>
          <p:grpSpPr>
            <a:xfrm>
              <a:off x="2913605" y="1187470"/>
              <a:ext cx="1673100" cy="1673400"/>
              <a:chOff x="2913605" y="1187470"/>
              <a:chExt cx="1673100" cy="1673400"/>
            </a:xfrm>
          </p:grpSpPr>
          <p:sp>
            <p:nvSpPr>
              <p:cNvPr id="399" name="Google Shape;399;p32"/>
              <p:cNvSpPr/>
              <p:nvPr/>
            </p:nvSpPr>
            <p:spPr>
              <a:xfrm>
                <a:off x="2913605" y="1187470"/>
                <a:ext cx="1673100" cy="16734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2913605" y="1187470"/>
                <a:ext cx="1673100" cy="1673400"/>
              </a:xfrm>
              <a:prstGeom prst="pie">
                <a:avLst>
                  <a:gd fmla="val 8933562" name="adj1"/>
                  <a:gd fmla="val 1841985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txBox="1"/>
              <p:nvPr/>
            </p:nvSpPr>
            <p:spPr>
              <a:xfrm>
                <a:off x="3034303" y="1501730"/>
                <a:ext cx="907200" cy="5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44</a:t>
                </a:r>
                <a:r>
                  <a:rPr lang="en" sz="2200">
                    <a:solidFill>
                      <a:schemeClr val="lt1"/>
                    </a:solidFill>
                    <a:latin typeface="Fira Sans Extra Condensed Medium"/>
                    <a:ea typeface="Fira Sans Extra Condensed Medium"/>
                    <a:cs typeface="Fira Sans Extra Condensed Medium"/>
                    <a:sym typeface="Fira Sans Extra Condensed Medium"/>
                  </a:rPr>
                  <a:t>%</a:t>
                </a:r>
                <a:endParaRPr sz="2200">
                  <a:solidFill>
                    <a:schemeClr val="lt1"/>
                  </a:solidFill>
                  <a:latin typeface="Fira Sans Extra Condensed Medium"/>
                  <a:ea typeface="Fira Sans Extra Condensed Medium"/>
                  <a:cs typeface="Fira Sans Extra Condensed Medium"/>
                  <a:sym typeface="Fira Sans Extra Condensed Medium"/>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328650" y="23590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07" name="Google Shape;407;p33"/>
          <p:cNvPicPr preferRelativeResize="0"/>
          <p:nvPr/>
        </p:nvPicPr>
        <p:blipFill rotWithShape="1">
          <a:blip r:embed="rId3">
            <a:alphaModFix/>
          </a:blip>
          <a:srcRect b="0" l="0" r="13562" t="0"/>
          <a:stretch/>
        </p:blipFill>
        <p:spPr>
          <a:xfrm>
            <a:off x="2433975" y="1045600"/>
            <a:ext cx="5352400" cy="1580200"/>
          </a:xfrm>
          <a:prstGeom prst="rect">
            <a:avLst/>
          </a:prstGeom>
          <a:noFill/>
          <a:ln>
            <a:noFill/>
          </a:ln>
          <a:effectLst>
            <a:outerShdw blurRad="57150" rotWithShape="0" algn="bl" dir="5400000" dist="19050">
              <a:srgbClr val="000000">
                <a:alpha val="50000"/>
              </a:srgbClr>
            </a:outerShdw>
          </a:effectLst>
        </p:spPr>
      </p:pic>
      <p:pic>
        <p:nvPicPr>
          <p:cNvPr id="408" name="Google Shape;408;p33"/>
          <p:cNvPicPr preferRelativeResize="0"/>
          <p:nvPr/>
        </p:nvPicPr>
        <p:blipFill rotWithShape="1">
          <a:blip r:embed="rId4">
            <a:alphaModFix/>
          </a:blip>
          <a:srcRect b="12564" l="2693" r="18317" t="0"/>
          <a:stretch/>
        </p:blipFill>
        <p:spPr>
          <a:xfrm>
            <a:off x="2433970" y="2756000"/>
            <a:ext cx="2672068" cy="2211300"/>
          </a:xfrm>
          <a:prstGeom prst="rect">
            <a:avLst/>
          </a:prstGeom>
          <a:noFill/>
          <a:ln>
            <a:noFill/>
          </a:ln>
          <a:effectLst>
            <a:outerShdw blurRad="57150" rotWithShape="0" algn="bl" dir="5400000" dist="19050">
              <a:srgbClr val="000000">
                <a:alpha val="50000"/>
              </a:srgbClr>
            </a:outerShdw>
          </a:effectLst>
        </p:spPr>
      </p:pic>
      <p:pic>
        <p:nvPicPr>
          <p:cNvPr id="409" name="Google Shape;409;p33"/>
          <p:cNvPicPr preferRelativeResize="0"/>
          <p:nvPr/>
        </p:nvPicPr>
        <p:blipFill>
          <a:blip r:embed="rId5">
            <a:alphaModFix/>
          </a:blip>
          <a:stretch>
            <a:fillRect/>
          </a:stretch>
        </p:blipFill>
        <p:spPr>
          <a:xfrm>
            <a:off x="5363125" y="2755989"/>
            <a:ext cx="2410775" cy="2211300"/>
          </a:xfrm>
          <a:prstGeom prst="rect">
            <a:avLst/>
          </a:prstGeom>
          <a:noFill/>
          <a:ln>
            <a:noFill/>
          </a:ln>
          <a:effectLst>
            <a:outerShdw blurRad="57150" rotWithShape="0" algn="bl" dir="5400000" dist="19050">
              <a:srgbClr val="000000">
                <a:alpha val="50000"/>
              </a:srgbClr>
            </a:outerShdw>
          </a:effectLst>
        </p:spPr>
      </p:pic>
      <p:sp>
        <p:nvSpPr>
          <p:cNvPr id="410" name="Google Shape;410;p33"/>
          <p:cNvSpPr txBox="1"/>
          <p:nvPr/>
        </p:nvSpPr>
        <p:spPr>
          <a:xfrm>
            <a:off x="152725" y="1514100"/>
            <a:ext cx="204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Which genre do you prefer to watch in movie theater?</a:t>
            </a:r>
            <a:endParaRPr>
              <a:latin typeface="Montserrat"/>
              <a:ea typeface="Montserrat"/>
              <a:cs typeface="Montserrat"/>
              <a:sym typeface="Montserrat"/>
            </a:endParaRPr>
          </a:p>
        </p:txBody>
      </p:sp>
      <p:pic>
        <p:nvPicPr>
          <p:cNvPr id="411" name="Google Shape;411;p33"/>
          <p:cNvPicPr preferRelativeResize="0"/>
          <p:nvPr/>
        </p:nvPicPr>
        <p:blipFill>
          <a:blip r:embed="rId6">
            <a:alphaModFix/>
          </a:blip>
          <a:stretch>
            <a:fillRect/>
          </a:stretch>
        </p:blipFill>
        <p:spPr>
          <a:xfrm>
            <a:off x="226225" y="2944100"/>
            <a:ext cx="1482251" cy="118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328650" y="23590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17" name="Google Shape;417;p34"/>
          <p:cNvPicPr preferRelativeResize="0"/>
          <p:nvPr/>
        </p:nvPicPr>
        <p:blipFill rotWithShape="1">
          <a:blip r:embed="rId3">
            <a:alphaModFix/>
          </a:blip>
          <a:srcRect b="0" l="0" r="16043" t="0"/>
          <a:stretch/>
        </p:blipFill>
        <p:spPr>
          <a:xfrm>
            <a:off x="2228751" y="950750"/>
            <a:ext cx="3442350" cy="3053475"/>
          </a:xfrm>
          <a:prstGeom prst="rect">
            <a:avLst/>
          </a:prstGeom>
          <a:noFill/>
          <a:ln>
            <a:noFill/>
          </a:ln>
          <a:effectLst>
            <a:outerShdw blurRad="57150" rotWithShape="0" algn="bl" dir="5400000" dist="19050">
              <a:srgbClr val="000000">
                <a:alpha val="50000"/>
              </a:srgbClr>
            </a:outerShdw>
          </a:effectLst>
        </p:spPr>
      </p:pic>
      <p:pic>
        <p:nvPicPr>
          <p:cNvPr id="418" name="Google Shape;418;p34"/>
          <p:cNvPicPr preferRelativeResize="0"/>
          <p:nvPr/>
        </p:nvPicPr>
        <p:blipFill rotWithShape="1">
          <a:blip r:embed="rId4">
            <a:alphaModFix/>
          </a:blip>
          <a:srcRect b="0" l="0" r="21556" t="0"/>
          <a:stretch/>
        </p:blipFill>
        <p:spPr>
          <a:xfrm>
            <a:off x="5912425" y="988040"/>
            <a:ext cx="2823600" cy="2986510"/>
          </a:xfrm>
          <a:prstGeom prst="rect">
            <a:avLst/>
          </a:prstGeom>
          <a:noFill/>
          <a:ln>
            <a:noFill/>
          </a:ln>
          <a:effectLst>
            <a:outerShdw blurRad="57150" rotWithShape="0" algn="bl" dir="5400000" dist="19050">
              <a:srgbClr val="000000">
                <a:alpha val="50000"/>
              </a:srgbClr>
            </a:outerShdw>
          </a:effectLst>
        </p:spPr>
      </p:pic>
      <p:pic>
        <p:nvPicPr>
          <p:cNvPr id="419" name="Google Shape;419;p34"/>
          <p:cNvPicPr preferRelativeResize="0"/>
          <p:nvPr/>
        </p:nvPicPr>
        <p:blipFill rotWithShape="1">
          <a:blip r:embed="rId5">
            <a:alphaModFix/>
          </a:blip>
          <a:srcRect b="36868" l="0" r="0" t="0"/>
          <a:stretch/>
        </p:blipFill>
        <p:spPr>
          <a:xfrm>
            <a:off x="533425" y="950750"/>
            <a:ext cx="1386232" cy="3053476"/>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5"/>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25" name="Google Shape;425;p35"/>
          <p:cNvPicPr preferRelativeResize="0"/>
          <p:nvPr/>
        </p:nvPicPr>
        <p:blipFill rotWithShape="1">
          <a:blip r:embed="rId3">
            <a:alphaModFix/>
          </a:blip>
          <a:srcRect b="6785" l="0" r="0" t="0"/>
          <a:stretch/>
        </p:blipFill>
        <p:spPr>
          <a:xfrm>
            <a:off x="3351250" y="3081625"/>
            <a:ext cx="4419600" cy="1509463"/>
          </a:xfrm>
          <a:prstGeom prst="rect">
            <a:avLst/>
          </a:prstGeom>
          <a:noFill/>
          <a:ln>
            <a:noFill/>
          </a:ln>
          <a:effectLst>
            <a:outerShdw blurRad="57150" rotWithShape="0" algn="bl" dir="5400000" dist="19050">
              <a:srgbClr val="000000">
                <a:alpha val="50000"/>
              </a:srgbClr>
            </a:outerShdw>
          </a:effectLst>
        </p:spPr>
      </p:pic>
      <p:pic>
        <p:nvPicPr>
          <p:cNvPr id="426" name="Google Shape;426;p35"/>
          <p:cNvPicPr preferRelativeResize="0"/>
          <p:nvPr/>
        </p:nvPicPr>
        <p:blipFill rotWithShape="1">
          <a:blip r:embed="rId4">
            <a:alphaModFix/>
          </a:blip>
          <a:srcRect b="32276" l="0" r="0" t="0"/>
          <a:stretch/>
        </p:blipFill>
        <p:spPr>
          <a:xfrm>
            <a:off x="1324000" y="847225"/>
            <a:ext cx="1759955" cy="3743877"/>
          </a:xfrm>
          <a:prstGeom prst="rect">
            <a:avLst/>
          </a:prstGeom>
          <a:noFill/>
          <a:ln>
            <a:noFill/>
          </a:ln>
          <a:effectLst>
            <a:outerShdw blurRad="57150" rotWithShape="0" algn="bl" dir="5400000" dist="19050">
              <a:srgbClr val="000000">
                <a:alpha val="50000"/>
              </a:srgbClr>
            </a:outerShdw>
          </a:effectLst>
        </p:spPr>
      </p:pic>
      <p:pic>
        <p:nvPicPr>
          <p:cNvPr id="427" name="Google Shape;427;p35"/>
          <p:cNvPicPr preferRelativeResize="0"/>
          <p:nvPr/>
        </p:nvPicPr>
        <p:blipFill rotWithShape="1">
          <a:blip r:embed="rId5">
            <a:alphaModFix/>
          </a:blip>
          <a:srcRect b="33025" l="27837" r="24347" t="11092"/>
          <a:stretch/>
        </p:blipFill>
        <p:spPr>
          <a:xfrm>
            <a:off x="3351250" y="880750"/>
            <a:ext cx="2251375" cy="2104824"/>
          </a:xfrm>
          <a:prstGeom prst="rect">
            <a:avLst/>
          </a:prstGeom>
          <a:noFill/>
          <a:ln>
            <a:noFill/>
          </a:ln>
          <a:effectLst>
            <a:outerShdw blurRad="57150" rotWithShape="0" algn="bl" dir="5400000" dist="19050">
              <a:srgbClr val="000000">
                <a:alpha val="50000"/>
              </a:srgbClr>
            </a:outerShdw>
          </a:effectLst>
        </p:spPr>
      </p:pic>
      <p:pic>
        <p:nvPicPr>
          <p:cNvPr id="428" name="Google Shape;428;p35"/>
          <p:cNvPicPr preferRelativeResize="0"/>
          <p:nvPr/>
        </p:nvPicPr>
        <p:blipFill>
          <a:blip r:embed="rId6">
            <a:alphaModFix/>
          </a:blip>
          <a:stretch>
            <a:fillRect/>
          </a:stretch>
        </p:blipFill>
        <p:spPr>
          <a:xfrm>
            <a:off x="6475677" y="1206650"/>
            <a:ext cx="1180475" cy="94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6"/>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34" name="Google Shape;434;p36"/>
          <p:cNvPicPr preferRelativeResize="0"/>
          <p:nvPr/>
        </p:nvPicPr>
        <p:blipFill rotWithShape="1">
          <a:blip r:embed="rId3">
            <a:alphaModFix/>
          </a:blip>
          <a:srcRect b="0" l="0" r="14177" t="0"/>
          <a:stretch/>
        </p:blipFill>
        <p:spPr>
          <a:xfrm>
            <a:off x="533400" y="1033150"/>
            <a:ext cx="6495150" cy="1244200"/>
          </a:xfrm>
          <a:prstGeom prst="rect">
            <a:avLst/>
          </a:prstGeom>
          <a:noFill/>
          <a:ln>
            <a:noFill/>
          </a:ln>
          <a:effectLst>
            <a:outerShdw blurRad="57150" rotWithShape="0" algn="bl" dir="5400000" dist="19050">
              <a:srgbClr val="000000">
                <a:alpha val="50000"/>
              </a:srgbClr>
            </a:outerShdw>
          </a:effectLst>
        </p:spPr>
      </p:pic>
      <p:pic>
        <p:nvPicPr>
          <p:cNvPr id="435" name="Google Shape;435;p36"/>
          <p:cNvPicPr preferRelativeResize="0"/>
          <p:nvPr/>
        </p:nvPicPr>
        <p:blipFill rotWithShape="1">
          <a:blip r:embed="rId4">
            <a:alphaModFix/>
          </a:blip>
          <a:srcRect b="53211" l="0" r="0" t="0"/>
          <a:stretch/>
        </p:blipFill>
        <p:spPr>
          <a:xfrm>
            <a:off x="533400" y="2429750"/>
            <a:ext cx="6495148" cy="154934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txBox="1"/>
          <p:nvPr>
            <p:ph type="title"/>
          </p:nvPr>
        </p:nvSpPr>
        <p:spPr>
          <a:xfrm>
            <a:off x="328650" y="201250"/>
            <a:ext cx="84867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441" name="Google Shape;441;p37"/>
          <p:cNvPicPr preferRelativeResize="0"/>
          <p:nvPr/>
        </p:nvPicPr>
        <p:blipFill rotWithShape="1">
          <a:blip r:embed="rId3">
            <a:alphaModFix/>
          </a:blip>
          <a:srcRect b="7080" l="0" r="0" t="0"/>
          <a:stretch/>
        </p:blipFill>
        <p:spPr>
          <a:xfrm>
            <a:off x="152400" y="1717225"/>
            <a:ext cx="4103200" cy="2612325"/>
          </a:xfrm>
          <a:prstGeom prst="rect">
            <a:avLst/>
          </a:prstGeom>
          <a:noFill/>
          <a:ln>
            <a:noFill/>
          </a:ln>
          <a:effectLst>
            <a:outerShdw blurRad="57150" rotWithShape="0" algn="bl" dir="5400000" dist="19050">
              <a:srgbClr val="000000">
                <a:alpha val="50000"/>
              </a:srgbClr>
            </a:outerShdw>
          </a:effectLst>
        </p:spPr>
      </p:pic>
      <p:pic>
        <p:nvPicPr>
          <p:cNvPr id="442" name="Google Shape;442;p37"/>
          <p:cNvPicPr preferRelativeResize="0"/>
          <p:nvPr/>
        </p:nvPicPr>
        <p:blipFill rotWithShape="1">
          <a:blip r:embed="rId4">
            <a:alphaModFix/>
          </a:blip>
          <a:srcRect b="7969" l="0" r="0" t="0"/>
          <a:stretch/>
        </p:blipFill>
        <p:spPr>
          <a:xfrm>
            <a:off x="4651775" y="1717225"/>
            <a:ext cx="4141498" cy="2612325"/>
          </a:xfrm>
          <a:prstGeom prst="rect">
            <a:avLst/>
          </a:prstGeom>
          <a:noFill/>
          <a:ln>
            <a:noFill/>
          </a:ln>
          <a:effectLst>
            <a:outerShdw blurRad="57150" rotWithShape="0" algn="bl" dir="5400000" dist="19050">
              <a:srgbClr val="000000">
                <a:alpha val="50000"/>
              </a:srgbClr>
            </a:outerShdw>
          </a:effectLst>
        </p:spPr>
      </p:pic>
      <p:sp>
        <p:nvSpPr>
          <p:cNvPr id="443" name="Google Shape;443;p37"/>
          <p:cNvSpPr txBox="1"/>
          <p:nvPr/>
        </p:nvSpPr>
        <p:spPr>
          <a:xfrm>
            <a:off x="268425" y="952500"/>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Revenue stream analysis</a:t>
            </a:r>
            <a:endParaRPr>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title"/>
          </p:nvPr>
        </p:nvSpPr>
        <p:spPr>
          <a:xfrm>
            <a:off x="311700" y="445025"/>
            <a:ext cx="842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Will you stop going to the movies now that online streaming platforms are available?</a:t>
            </a:r>
            <a:endParaRPr sz="2800"/>
          </a:p>
        </p:txBody>
      </p:sp>
      <p:grpSp>
        <p:nvGrpSpPr>
          <p:cNvPr id="449" name="Google Shape;449;p38"/>
          <p:cNvGrpSpPr/>
          <p:nvPr/>
        </p:nvGrpSpPr>
        <p:grpSpPr>
          <a:xfrm>
            <a:off x="595015" y="1400512"/>
            <a:ext cx="7858249" cy="2744294"/>
            <a:chOff x="529729" y="1237425"/>
            <a:chExt cx="8084618" cy="3103001"/>
          </a:xfrm>
        </p:grpSpPr>
        <p:sp>
          <p:nvSpPr>
            <p:cNvPr id="450" name="Google Shape;450;p38"/>
            <p:cNvSpPr/>
            <p:nvPr/>
          </p:nvSpPr>
          <p:spPr>
            <a:xfrm>
              <a:off x="3792547" y="1828194"/>
              <a:ext cx="498600" cy="2139900"/>
            </a:xfrm>
            <a:prstGeom prst="round2SameRect">
              <a:avLst>
                <a:gd fmla="val 48216"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1" name="Google Shape;451;p38"/>
            <p:cNvSpPr/>
            <p:nvPr/>
          </p:nvSpPr>
          <p:spPr>
            <a:xfrm>
              <a:off x="3539400" y="1237425"/>
              <a:ext cx="2065200" cy="351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lt1"/>
                  </a:solidFill>
                  <a:latin typeface="Montserrat SemiBold"/>
                  <a:ea typeface="Montserrat SemiBold"/>
                  <a:cs typeface="Montserrat SemiBold"/>
                  <a:sym typeface="Montserrat SemiBold"/>
                </a:rPr>
                <a:t>MAYBE</a:t>
              </a:r>
              <a:endParaRPr sz="1700">
                <a:solidFill>
                  <a:schemeClr val="lt1"/>
                </a:solidFill>
                <a:latin typeface="Montserrat SemiBold"/>
                <a:ea typeface="Montserrat SemiBold"/>
                <a:cs typeface="Montserrat SemiBold"/>
                <a:sym typeface="Montserrat SemiBold"/>
              </a:endParaRPr>
            </a:p>
          </p:txBody>
        </p:sp>
        <p:sp>
          <p:nvSpPr>
            <p:cNvPr id="452" name="Google Shape;452;p38"/>
            <p:cNvSpPr txBox="1"/>
            <p:nvPr/>
          </p:nvSpPr>
          <p:spPr>
            <a:xfrm rot="-5400000">
              <a:off x="3496422" y="3188721"/>
              <a:ext cx="10590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54.55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3" name="Google Shape;453;p38"/>
            <p:cNvSpPr/>
            <p:nvPr/>
          </p:nvSpPr>
          <p:spPr>
            <a:xfrm>
              <a:off x="3246472" y="3171099"/>
              <a:ext cx="498600" cy="797100"/>
            </a:xfrm>
            <a:prstGeom prst="round2SameRect">
              <a:avLst>
                <a:gd fmla="val 44083"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4" name="Google Shape;454;p38"/>
            <p:cNvSpPr/>
            <p:nvPr/>
          </p:nvSpPr>
          <p:spPr>
            <a:xfrm>
              <a:off x="2700397" y="2908952"/>
              <a:ext cx="498600" cy="105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55" name="Google Shape;455;p38"/>
            <p:cNvSpPr txBox="1"/>
            <p:nvPr/>
          </p:nvSpPr>
          <p:spPr>
            <a:xfrm rot="-5400000">
              <a:off x="2459047" y="3352683"/>
              <a:ext cx="9813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27.27</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6" name="Google Shape;456;p38"/>
            <p:cNvSpPr txBox="1"/>
            <p:nvPr/>
          </p:nvSpPr>
          <p:spPr>
            <a:xfrm rot="-5400000">
              <a:off x="2976622" y="3324348"/>
              <a:ext cx="10383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18.18%</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57" name="Google Shape;457;p38"/>
            <p:cNvSpPr txBox="1"/>
            <p:nvPr/>
          </p:nvSpPr>
          <p:spPr>
            <a:xfrm>
              <a:off x="2748024" y="4052426"/>
              <a:ext cx="14955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20-35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58" name="Google Shape;458;p38"/>
            <p:cNvSpPr/>
            <p:nvPr/>
          </p:nvSpPr>
          <p:spPr>
            <a:xfrm>
              <a:off x="6549147" y="1237425"/>
              <a:ext cx="2065200" cy="3513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ontserrat SemiBold"/>
                  <a:ea typeface="Montserrat SemiBold"/>
                  <a:cs typeface="Montserrat SemiBold"/>
                  <a:sym typeface="Montserrat SemiBold"/>
                </a:rPr>
                <a:t>NO</a:t>
              </a:r>
              <a:endParaRPr sz="1700">
                <a:solidFill>
                  <a:schemeClr val="lt1"/>
                </a:solidFill>
                <a:latin typeface="Montserrat SemiBold"/>
                <a:ea typeface="Montserrat SemiBold"/>
                <a:cs typeface="Montserrat SemiBold"/>
                <a:sym typeface="Montserrat SemiBold"/>
              </a:endParaRPr>
            </a:p>
          </p:txBody>
        </p:sp>
        <p:sp>
          <p:nvSpPr>
            <p:cNvPr id="459" name="Google Shape;459;p38"/>
            <p:cNvSpPr/>
            <p:nvPr/>
          </p:nvSpPr>
          <p:spPr>
            <a:xfrm>
              <a:off x="5398947" y="3251936"/>
              <a:ext cx="498600" cy="739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0" name="Google Shape;460;p38"/>
            <p:cNvSpPr/>
            <p:nvPr/>
          </p:nvSpPr>
          <p:spPr>
            <a:xfrm>
              <a:off x="5945022" y="2206599"/>
              <a:ext cx="498600" cy="176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1" name="Google Shape;461;p38"/>
            <p:cNvSpPr/>
            <p:nvPr/>
          </p:nvSpPr>
          <p:spPr>
            <a:xfrm>
              <a:off x="4852847" y="2568331"/>
              <a:ext cx="498600" cy="13998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2" name="Google Shape;462;p38"/>
            <p:cNvSpPr txBox="1"/>
            <p:nvPr/>
          </p:nvSpPr>
          <p:spPr>
            <a:xfrm rot="-5400000">
              <a:off x="4744086" y="3485345"/>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35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3" name="Google Shape;463;p38"/>
            <p:cNvSpPr txBox="1"/>
            <p:nvPr/>
          </p:nvSpPr>
          <p:spPr>
            <a:xfrm rot="-5400000">
              <a:off x="5290176" y="3485504"/>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4" name="Google Shape;464;p38"/>
            <p:cNvSpPr txBox="1"/>
            <p:nvPr/>
          </p:nvSpPr>
          <p:spPr>
            <a:xfrm rot="-5400000">
              <a:off x="5836266" y="3485504"/>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65" name="Google Shape;465;p38"/>
            <p:cNvSpPr txBox="1"/>
            <p:nvPr/>
          </p:nvSpPr>
          <p:spPr>
            <a:xfrm>
              <a:off x="4888326" y="4052426"/>
              <a:ext cx="15198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35-50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66" name="Google Shape;466;p38"/>
            <p:cNvSpPr/>
            <p:nvPr/>
          </p:nvSpPr>
          <p:spPr>
            <a:xfrm>
              <a:off x="7551372" y="3102190"/>
              <a:ext cx="498600" cy="8658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7" name="Google Shape;467;p38"/>
            <p:cNvSpPr/>
            <p:nvPr/>
          </p:nvSpPr>
          <p:spPr>
            <a:xfrm>
              <a:off x="8097472" y="1933522"/>
              <a:ext cx="498600" cy="2034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8" name="Google Shape;468;p38"/>
            <p:cNvSpPr/>
            <p:nvPr/>
          </p:nvSpPr>
          <p:spPr>
            <a:xfrm>
              <a:off x="7005297" y="2835250"/>
              <a:ext cx="498600" cy="11328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69" name="Google Shape;469;p38"/>
            <p:cNvSpPr txBox="1"/>
            <p:nvPr/>
          </p:nvSpPr>
          <p:spPr>
            <a:xfrm rot="-5400000">
              <a:off x="6780897" y="3369634"/>
              <a:ext cx="9474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29.41</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0" name="Google Shape;470;p38"/>
            <p:cNvSpPr txBox="1"/>
            <p:nvPr/>
          </p:nvSpPr>
          <p:spPr>
            <a:xfrm rot="-5400000">
              <a:off x="7338222" y="3381049"/>
              <a:ext cx="9249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17.65</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1" name="Google Shape;471;p38"/>
            <p:cNvSpPr txBox="1"/>
            <p:nvPr/>
          </p:nvSpPr>
          <p:spPr>
            <a:xfrm rot="-5400000">
              <a:off x="7884322" y="3381049"/>
              <a:ext cx="9249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52.94</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2" name="Google Shape;472;p38"/>
            <p:cNvSpPr txBox="1"/>
            <p:nvPr/>
          </p:nvSpPr>
          <p:spPr>
            <a:xfrm>
              <a:off x="7040778" y="4052426"/>
              <a:ext cx="15198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&gt; 50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sp>
          <p:nvSpPr>
            <p:cNvPr id="473" name="Google Shape;473;p38"/>
            <p:cNvSpPr/>
            <p:nvPr/>
          </p:nvSpPr>
          <p:spPr>
            <a:xfrm>
              <a:off x="529729" y="1269050"/>
              <a:ext cx="2065200" cy="351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lt1"/>
                  </a:solidFill>
                  <a:latin typeface="Montserrat SemiBold"/>
                  <a:ea typeface="Montserrat SemiBold"/>
                  <a:cs typeface="Montserrat SemiBold"/>
                  <a:sym typeface="Montserrat SemiBold"/>
                </a:rPr>
                <a:t>YES</a:t>
              </a:r>
              <a:endParaRPr sz="1700">
                <a:solidFill>
                  <a:schemeClr val="lt1"/>
                </a:solidFill>
                <a:latin typeface="Montserrat SemiBold"/>
                <a:ea typeface="Montserrat SemiBold"/>
                <a:cs typeface="Montserrat SemiBold"/>
                <a:sym typeface="Montserrat SemiBold"/>
              </a:endParaRPr>
            </a:p>
          </p:txBody>
        </p:sp>
        <p:sp>
          <p:nvSpPr>
            <p:cNvPr id="474" name="Google Shape;474;p38"/>
            <p:cNvSpPr/>
            <p:nvPr/>
          </p:nvSpPr>
          <p:spPr>
            <a:xfrm>
              <a:off x="1094022" y="2229536"/>
              <a:ext cx="498600" cy="1761600"/>
            </a:xfrm>
            <a:prstGeom prst="round2SameRect">
              <a:avLst>
                <a:gd fmla="val 45462"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5" name="Google Shape;475;p38"/>
            <p:cNvSpPr/>
            <p:nvPr/>
          </p:nvSpPr>
          <p:spPr>
            <a:xfrm>
              <a:off x="1640122" y="2229539"/>
              <a:ext cx="498600" cy="176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6" name="Google Shape;476;p38"/>
            <p:cNvSpPr/>
            <p:nvPr/>
          </p:nvSpPr>
          <p:spPr>
            <a:xfrm>
              <a:off x="547922" y="3759226"/>
              <a:ext cx="498600" cy="231900"/>
            </a:xfrm>
            <a:prstGeom prst="round2SameRect">
              <a:avLst>
                <a:gd fmla="val 1718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477" name="Google Shape;477;p38"/>
            <p:cNvSpPr txBox="1"/>
            <p:nvPr/>
          </p:nvSpPr>
          <p:spPr>
            <a:xfrm rot="-5400000">
              <a:off x="439193" y="3508210"/>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8" name="Google Shape;478;p38"/>
            <p:cNvSpPr txBox="1"/>
            <p:nvPr/>
          </p:nvSpPr>
          <p:spPr>
            <a:xfrm rot="-5400000">
              <a:off x="985273" y="3508369"/>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r>
                <a:rPr lang="en" sz="1900">
                  <a:solidFill>
                    <a:schemeClr val="lt1"/>
                  </a:solidFill>
                  <a:latin typeface="Fira Sans Extra Condensed Medium"/>
                  <a:ea typeface="Fira Sans Extra Condensed Medium"/>
                  <a:cs typeface="Fira Sans Extra Condensed Medium"/>
                  <a:sym typeface="Fira Sans Extra Condensed Medium"/>
                </a:rPr>
                <a:t>%</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79" name="Google Shape;479;p38"/>
            <p:cNvSpPr txBox="1"/>
            <p:nvPr/>
          </p:nvSpPr>
          <p:spPr>
            <a:xfrm rot="-5400000">
              <a:off x="1531353" y="3508369"/>
              <a:ext cx="7161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50%</a:t>
              </a:r>
              <a:endParaRPr sz="1900">
                <a:solidFill>
                  <a:schemeClr val="lt1"/>
                </a:solidFill>
                <a:latin typeface="Fira Sans Extra Condensed Medium"/>
                <a:ea typeface="Fira Sans Extra Condensed Medium"/>
                <a:cs typeface="Fira Sans Extra Condensed Medium"/>
                <a:sym typeface="Fira Sans Extra Condensed Medium"/>
              </a:endParaRPr>
            </a:p>
          </p:txBody>
        </p:sp>
        <p:sp>
          <p:nvSpPr>
            <p:cNvPr id="480" name="Google Shape;480;p38"/>
            <p:cNvSpPr txBox="1"/>
            <p:nvPr/>
          </p:nvSpPr>
          <p:spPr>
            <a:xfrm>
              <a:off x="607722" y="4052424"/>
              <a:ext cx="1495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Extra Condensed Medium"/>
                  <a:ea typeface="Fira Sans Extra Condensed Medium"/>
                  <a:cs typeface="Fira Sans Extra Condensed Medium"/>
                  <a:sym typeface="Fira Sans Extra Condensed Medium"/>
                </a:rPr>
                <a:t>&lt; 20 years</a:t>
              </a:r>
              <a:endParaRPr sz="2000">
                <a:solidFill>
                  <a:srgbClr val="000000"/>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4" name="Shape 484"/>
        <p:cNvGrpSpPr/>
        <p:nvPr/>
      </p:nvGrpSpPr>
      <p:grpSpPr>
        <a:xfrm>
          <a:off x="0" y="0"/>
          <a:ext cx="0" cy="0"/>
          <a:chOff x="0" y="0"/>
          <a:chExt cx="0" cy="0"/>
        </a:xfrm>
      </p:grpSpPr>
      <p:sp>
        <p:nvSpPr>
          <p:cNvPr id="485" name="Google Shape;485;p39"/>
          <p:cNvSpPr txBox="1"/>
          <p:nvPr>
            <p:ph type="title"/>
          </p:nvPr>
        </p:nvSpPr>
        <p:spPr>
          <a:xfrm>
            <a:off x="781025" y="1241550"/>
            <a:ext cx="40791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486" name="Google Shape;486;p39"/>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000000"/>
                </a:solidFill>
                <a:latin typeface="Montserrat SemiBold"/>
                <a:ea typeface="Montserrat SemiBold"/>
                <a:cs typeface="Montserrat SemiBold"/>
                <a:sym typeface="Montserrat SemiBold"/>
              </a:rPr>
              <a:t>Online streaming platforms have become increasingly popular , providing users with enhanced viewing experiences and high-quality content. However, our quantitative study concludes that theater experience remains preferred by a significant number of individuals in all age groups and is unlikely to be replaced by online platforms in the near future. COVID-19 lockdowns have affected box office revenues, but the situation is improving. Overall, our analysis shows that the sentiment towards the movie experience remains consistent across mediums </a:t>
            </a:r>
            <a:endParaRPr sz="1300">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0"/>
          <p:cNvSpPr txBox="1"/>
          <p:nvPr>
            <p:ph type="title"/>
          </p:nvPr>
        </p:nvSpPr>
        <p:spPr>
          <a:xfrm>
            <a:off x="249325" y="418025"/>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Pivoting Strategies</a:t>
            </a:r>
            <a:endParaRPr/>
          </a:p>
        </p:txBody>
      </p:sp>
      <p:grpSp>
        <p:nvGrpSpPr>
          <p:cNvPr id="492" name="Google Shape;492;p40"/>
          <p:cNvGrpSpPr/>
          <p:nvPr/>
        </p:nvGrpSpPr>
        <p:grpSpPr>
          <a:xfrm>
            <a:off x="1359924" y="1132828"/>
            <a:ext cx="6617072" cy="1034890"/>
            <a:chOff x="2283025" y="2322568"/>
            <a:chExt cx="5267950" cy="646483"/>
          </a:xfrm>
        </p:grpSpPr>
        <p:sp>
          <p:nvSpPr>
            <p:cNvPr id="493" name="Google Shape;493;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Montserrat ExtraBold"/>
                  <a:ea typeface="Montserrat ExtraBold"/>
                  <a:cs typeface="Montserrat ExtraBold"/>
                  <a:sym typeface="Montserrat ExtraBold"/>
                </a:rPr>
                <a:t>Hybrid Model</a:t>
              </a:r>
              <a:endParaRPr sz="2000">
                <a:solidFill>
                  <a:srgbClr val="FFFFFF"/>
                </a:solidFill>
                <a:latin typeface="Montserrat ExtraBold"/>
                <a:ea typeface="Montserrat ExtraBold"/>
                <a:cs typeface="Montserrat ExtraBold"/>
                <a:sym typeface="Montserrat ExtraBold"/>
              </a:endParaRPr>
            </a:p>
          </p:txBody>
        </p:sp>
        <p:sp>
          <p:nvSpPr>
            <p:cNvPr id="497" name="Google Shape;497;p40"/>
            <p:cNvSpPr/>
            <p:nvPr/>
          </p:nvSpPr>
          <p:spPr>
            <a:xfrm>
              <a:off x="4490713" y="2326751"/>
              <a:ext cx="29877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Create a hybrid model by partnering with online platforms to combine digital streaming with the communal aspects of theaters, including online access to movies, events, and discussions around specific films or genres.</a:t>
              </a:r>
              <a:endParaRPr sz="1000">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sz="800">
                <a:latin typeface="Montserrat"/>
                <a:ea typeface="Montserrat"/>
                <a:cs typeface="Montserrat"/>
                <a:sym typeface="Montserrat"/>
              </a:endParaRPr>
            </a:p>
          </p:txBody>
        </p:sp>
      </p:grpSp>
      <p:grpSp>
        <p:nvGrpSpPr>
          <p:cNvPr id="498" name="Google Shape;498;p40"/>
          <p:cNvGrpSpPr/>
          <p:nvPr/>
        </p:nvGrpSpPr>
        <p:grpSpPr>
          <a:xfrm>
            <a:off x="1359924" y="2167716"/>
            <a:ext cx="6617072" cy="1030115"/>
            <a:chOff x="2283025" y="2322568"/>
            <a:chExt cx="5267950" cy="643500"/>
          </a:xfrm>
        </p:grpSpPr>
        <p:sp>
          <p:nvSpPr>
            <p:cNvPr id="499" name="Google Shape;499;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latin typeface="Montserrat ExtraBold"/>
                  <a:ea typeface="Montserrat ExtraBold"/>
                  <a:cs typeface="Montserrat ExtraBold"/>
                  <a:sym typeface="Montserrat ExtraBold"/>
                </a:rPr>
                <a:t>Virtual Reality Integration</a:t>
              </a:r>
              <a:endParaRPr sz="1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rgbClr val="FFFFFF"/>
                </a:solidFill>
                <a:latin typeface="Roboto Medium"/>
                <a:ea typeface="Roboto Medium"/>
                <a:cs typeface="Roboto Medium"/>
                <a:sym typeface="Roboto Medium"/>
              </a:endParaRPr>
            </a:p>
          </p:txBody>
        </p:sp>
        <p:sp>
          <p:nvSpPr>
            <p:cNvPr id="503" name="Google Shape;503;p40"/>
            <p:cNvSpPr/>
            <p:nvPr/>
          </p:nvSpPr>
          <p:spPr>
            <a:xfrm>
              <a:off x="4465137" y="2323745"/>
              <a:ext cx="28938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Montserrat Medium"/>
                  <a:ea typeface="Montserrat Medium"/>
                  <a:cs typeface="Montserrat Medium"/>
                  <a:sym typeface="Montserrat Medium"/>
                </a:rPr>
                <a:t>Utilize innovative technologies, such as virtual reality, to offer unique movie-watching experiences in online digital platforms. </a:t>
              </a:r>
              <a:endParaRPr sz="11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800">
                <a:solidFill>
                  <a:srgbClr val="701C7F"/>
                </a:solidFill>
                <a:latin typeface="Roboto"/>
                <a:ea typeface="Roboto"/>
                <a:cs typeface="Roboto"/>
                <a:sym typeface="Roboto"/>
              </a:endParaRPr>
            </a:p>
          </p:txBody>
        </p:sp>
      </p:grpSp>
      <p:grpSp>
        <p:nvGrpSpPr>
          <p:cNvPr id="504" name="Google Shape;504;p40"/>
          <p:cNvGrpSpPr/>
          <p:nvPr/>
        </p:nvGrpSpPr>
        <p:grpSpPr>
          <a:xfrm>
            <a:off x="1359924" y="3197828"/>
            <a:ext cx="6617072" cy="1030115"/>
            <a:chOff x="2283025" y="2322568"/>
            <a:chExt cx="5267950" cy="643500"/>
          </a:xfrm>
        </p:grpSpPr>
        <p:sp>
          <p:nvSpPr>
            <p:cNvPr id="505" name="Google Shape;505;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flipH="1">
              <a:off x="2283025" y="2322575"/>
              <a:ext cx="1844400" cy="6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rot="-5400000">
              <a:off x="3501574" y="1934671"/>
              <a:ext cx="643356" cy="1419149"/>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latin typeface="Montserrat ExtraBold"/>
                  <a:ea typeface="Montserrat ExtraBold"/>
                  <a:cs typeface="Montserrat ExtraBold"/>
                  <a:sym typeface="Montserrat ExtraBold"/>
                </a:rPr>
                <a:t>Expanding Platforms’ Reach</a:t>
              </a:r>
              <a:endParaRPr sz="1000">
                <a:solidFill>
                  <a:srgbClr val="FFFFFF"/>
                </a:solidFill>
                <a:latin typeface="Roboto"/>
                <a:ea typeface="Roboto"/>
                <a:cs typeface="Roboto"/>
                <a:sym typeface="Roboto"/>
              </a:endParaRPr>
            </a:p>
          </p:txBody>
        </p:sp>
        <p:sp>
          <p:nvSpPr>
            <p:cNvPr id="509" name="Google Shape;509;p40"/>
            <p:cNvSpPr/>
            <p:nvPr/>
          </p:nvSpPr>
          <p:spPr>
            <a:xfrm>
              <a:off x="4490131" y="2323164"/>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Expand the platform's reach by targeting new international markets as it has the advantage to connect to global audience(with help of subtitles) building bridges in various cultures by spreading awareness about the same.</a:t>
              </a:r>
              <a:endParaRPr sz="10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800">
                <a:solidFill>
                  <a:srgbClr val="701C7F"/>
                </a:solidFill>
                <a:latin typeface="Montserrat SemiBold"/>
                <a:ea typeface="Montserrat SemiBold"/>
                <a:cs typeface="Montserrat SemiBold"/>
                <a:sym typeface="Montserrat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07050" y="0"/>
            <a:ext cx="8529900" cy="7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ABSTRACT</a:t>
            </a:r>
            <a:endParaRPr/>
          </a:p>
        </p:txBody>
      </p:sp>
      <p:grpSp>
        <p:nvGrpSpPr>
          <p:cNvPr id="131" name="Google Shape;131;p23"/>
          <p:cNvGrpSpPr/>
          <p:nvPr/>
        </p:nvGrpSpPr>
        <p:grpSpPr>
          <a:xfrm flipH="1">
            <a:off x="5626075" y="2309525"/>
            <a:ext cx="2941825" cy="1047300"/>
            <a:chOff x="857524" y="2006970"/>
            <a:chExt cx="2941825" cy="1047300"/>
          </a:xfrm>
        </p:grpSpPr>
        <p:sp>
          <p:nvSpPr>
            <p:cNvPr id="132" name="Google Shape;132;p23"/>
            <p:cNvSpPr txBox="1"/>
            <p:nvPr/>
          </p:nvSpPr>
          <p:spPr>
            <a:xfrm>
              <a:off x="857524" y="2006970"/>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Surveys</a:t>
              </a:r>
              <a:endParaRPr sz="1200">
                <a:latin typeface="Montserrat"/>
                <a:ea typeface="Montserrat"/>
                <a:cs typeface="Montserrat"/>
                <a:sym typeface="Montserrat"/>
              </a:endParaRPr>
            </a:p>
            <a:p>
              <a:pPr indent="0" lvl="0" marL="0" rtl="0" algn="l">
                <a:lnSpc>
                  <a:spcPct val="115000"/>
                </a:lnSpc>
                <a:spcBef>
                  <a:spcPts val="1200"/>
                </a:spcBef>
                <a:spcAft>
                  <a:spcPts val="1200"/>
                </a:spcAft>
                <a:buNone/>
              </a:pPr>
              <a:r>
                <a:rPr lang="en" sz="1000">
                  <a:latin typeface="Montserrat"/>
                  <a:ea typeface="Montserrat"/>
                  <a:cs typeface="Montserrat"/>
                  <a:sym typeface="Montserrat"/>
                </a:rPr>
                <a:t>With the help of survey, we would want to test our hypothesis that online streaming platforms will replace movie theatres</a:t>
              </a:r>
              <a:endParaRPr sz="800">
                <a:latin typeface="Roboto"/>
                <a:ea typeface="Roboto"/>
                <a:cs typeface="Roboto"/>
                <a:sym typeface="Roboto"/>
              </a:endParaRPr>
            </a:p>
          </p:txBody>
        </p:sp>
        <p:cxnSp>
          <p:nvCxnSpPr>
            <p:cNvPr id="133" name="Google Shape;133;p23"/>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34" name="Google Shape;134;p23"/>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136" name="Google Shape;136;p23"/>
          <p:cNvGrpSpPr/>
          <p:nvPr/>
        </p:nvGrpSpPr>
        <p:grpSpPr>
          <a:xfrm>
            <a:off x="535550" y="3047314"/>
            <a:ext cx="3319704" cy="815412"/>
            <a:chOff x="857530" y="2051434"/>
            <a:chExt cx="3319704" cy="815412"/>
          </a:xfrm>
        </p:grpSpPr>
        <p:sp>
          <p:nvSpPr>
            <p:cNvPr id="137" name="Google Shape;137;p23"/>
            <p:cNvSpPr txBox="1"/>
            <p:nvPr/>
          </p:nvSpPr>
          <p:spPr>
            <a:xfrm>
              <a:off x="857530" y="2051446"/>
              <a:ext cx="20772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Survey Conclusion</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The survey highlights that although the way people watch movie may change, </a:t>
              </a:r>
              <a:r>
                <a:rPr lang="en" sz="1000">
                  <a:latin typeface="Montserrat"/>
                  <a:ea typeface="Montserrat"/>
                  <a:cs typeface="Montserrat"/>
                  <a:sym typeface="Montserrat"/>
                </a:rPr>
                <a:t>movie</a:t>
              </a:r>
              <a:r>
                <a:rPr lang="en" sz="1000">
                  <a:latin typeface="Montserrat"/>
                  <a:ea typeface="Montserrat"/>
                  <a:cs typeface="Montserrat"/>
                  <a:sym typeface="Montserrat"/>
                </a:rPr>
                <a:t> theaters capacity to evoke emotions is timeless</a:t>
              </a:r>
              <a:endParaRPr sz="1000">
                <a:latin typeface="Montserrat"/>
                <a:ea typeface="Montserrat"/>
                <a:cs typeface="Montserrat"/>
                <a:sym typeface="Montserrat"/>
              </a:endParaRPr>
            </a:p>
            <a:p>
              <a:pPr indent="0" lvl="0" marL="0" rtl="0" algn="l">
                <a:spcBef>
                  <a:spcPts val="1600"/>
                </a:spcBef>
                <a:spcAft>
                  <a:spcPts val="1600"/>
                </a:spcAft>
                <a:buNone/>
              </a:pPr>
              <a:r>
                <a:t/>
              </a:r>
              <a:endParaRPr b="1" sz="1050">
                <a:solidFill>
                  <a:srgbClr val="5F6368"/>
                </a:solidFill>
                <a:highlight>
                  <a:srgbClr val="FFFFFF"/>
                </a:highlight>
                <a:latin typeface="Roboto"/>
                <a:ea typeface="Roboto"/>
                <a:cs typeface="Roboto"/>
                <a:sym typeface="Roboto"/>
              </a:endParaRPr>
            </a:p>
          </p:txBody>
        </p:sp>
        <p:cxnSp>
          <p:nvCxnSpPr>
            <p:cNvPr id="138" name="Google Shape;138;p23"/>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39" name="Google Shape;139;p23"/>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141" name="Google Shape;141;p23"/>
          <p:cNvGrpSpPr/>
          <p:nvPr/>
        </p:nvGrpSpPr>
        <p:grpSpPr>
          <a:xfrm flipH="1">
            <a:off x="4837475" y="1081614"/>
            <a:ext cx="3730425" cy="758400"/>
            <a:chOff x="857524" y="1973109"/>
            <a:chExt cx="3730425" cy="758400"/>
          </a:xfrm>
        </p:grpSpPr>
        <p:sp>
          <p:nvSpPr>
            <p:cNvPr id="142" name="Google Shape;142;p23"/>
            <p:cNvSpPr txBox="1"/>
            <p:nvPr/>
          </p:nvSpPr>
          <p:spPr>
            <a:xfrm>
              <a:off x="857524" y="1973109"/>
              <a:ext cx="2077200" cy="7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Seismic Shift in Medium</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000">
                  <a:latin typeface="Montserrat"/>
                  <a:ea typeface="Montserrat"/>
                  <a:cs typeface="Montserrat"/>
                  <a:sym typeface="Montserrat"/>
                </a:rPr>
                <a:t>COVID-19 pandemic led to significant change in way movies are released and consumed</a:t>
              </a:r>
              <a:endParaRPr sz="1000">
                <a:latin typeface="Montserrat"/>
                <a:ea typeface="Montserrat"/>
                <a:cs typeface="Montserrat"/>
                <a:sym typeface="Montserrat"/>
              </a:endParaRPr>
            </a:p>
            <a:p>
              <a:pPr indent="0" lvl="0" marL="0" rtl="0" algn="l">
                <a:spcBef>
                  <a:spcPts val="1200"/>
                </a:spcBef>
                <a:spcAft>
                  <a:spcPts val="1600"/>
                </a:spcAft>
                <a:buNone/>
              </a:pPr>
              <a:r>
                <a:t/>
              </a:r>
              <a:endParaRPr sz="800">
                <a:latin typeface="Roboto"/>
                <a:ea typeface="Roboto"/>
                <a:cs typeface="Roboto"/>
                <a:sym typeface="Roboto"/>
              </a:endParaRPr>
            </a:p>
          </p:txBody>
        </p:sp>
        <p:cxnSp>
          <p:nvCxnSpPr>
            <p:cNvPr id="143" name="Google Shape;143;p23"/>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144" name="Google Shape;144;p23"/>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46" name="Google Shape;146;p23"/>
          <p:cNvGrpSpPr/>
          <p:nvPr/>
        </p:nvGrpSpPr>
        <p:grpSpPr>
          <a:xfrm>
            <a:off x="2817423" y="945750"/>
            <a:ext cx="3509166" cy="3251991"/>
            <a:chOff x="3217473" y="1225350"/>
            <a:chExt cx="3118150" cy="3159727"/>
          </a:xfrm>
        </p:grpSpPr>
        <p:sp>
          <p:nvSpPr>
            <p:cNvPr id="147" name="Google Shape;147;p23"/>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48" name="Google Shape;148;p23"/>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49" name="Google Shape;149;p23"/>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50" name="Google Shape;150;p23"/>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51" name="Google Shape;151;p23"/>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52" name="Google Shape;152;p23"/>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53" name="Google Shape;153;p23"/>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54" name="Google Shape;154;p23"/>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155" name="Google Shape;155;p23"/>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156" name="Google Shape;156;p23"/>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157" name="Google Shape;157;p23"/>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158" name="Google Shape;158;p23"/>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159" name="Google Shape;159;p23"/>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160" name="Google Shape;160;p23"/>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161" name="Google Shape;161;p23"/>
          <p:cNvGrpSpPr/>
          <p:nvPr/>
        </p:nvGrpSpPr>
        <p:grpSpPr>
          <a:xfrm>
            <a:off x="483240" y="1425995"/>
            <a:ext cx="3372014" cy="1047300"/>
            <a:chOff x="805220" y="1684225"/>
            <a:chExt cx="3372014" cy="1047300"/>
          </a:xfrm>
        </p:grpSpPr>
        <p:sp>
          <p:nvSpPr>
            <p:cNvPr id="162" name="Google Shape;162;p23"/>
            <p:cNvSpPr txBox="1"/>
            <p:nvPr/>
          </p:nvSpPr>
          <p:spPr>
            <a:xfrm>
              <a:off x="8052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Popularity of online </a:t>
              </a:r>
              <a:r>
                <a:rPr b="1" lang="en" sz="1200">
                  <a:latin typeface="Montserrat"/>
                  <a:ea typeface="Montserrat"/>
                  <a:cs typeface="Montserrat"/>
                  <a:sym typeface="Montserrat"/>
                </a:rPr>
                <a:t>streaming</a:t>
              </a:r>
              <a:r>
                <a:rPr b="1" lang="en" sz="1200">
                  <a:latin typeface="Montserrat"/>
                  <a:ea typeface="Montserrat"/>
                  <a:cs typeface="Montserrat"/>
                  <a:sym typeface="Montserrat"/>
                </a:rPr>
                <a:t> services</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000">
                  <a:latin typeface="Montserrat"/>
                  <a:ea typeface="Montserrat"/>
                  <a:cs typeface="Montserrat"/>
                  <a:sym typeface="Montserrat"/>
                </a:rPr>
                <a:t>Online streaming platforms experienced a surge in popularity due to lockdowns worldwide in 2020</a:t>
              </a:r>
              <a:endParaRPr sz="1000">
                <a:latin typeface="Montserrat"/>
                <a:ea typeface="Montserrat"/>
                <a:cs typeface="Montserrat"/>
                <a:sym typeface="Montserrat"/>
              </a:endParaRPr>
            </a:p>
            <a:p>
              <a:pPr indent="0" lvl="0" marL="0" rtl="0" algn="r">
                <a:spcBef>
                  <a:spcPts val="1200"/>
                </a:spcBef>
                <a:spcAft>
                  <a:spcPts val="1600"/>
                </a:spcAft>
                <a:buNone/>
              </a:pPr>
              <a:r>
                <a:t/>
              </a:r>
              <a:endParaRPr sz="800">
                <a:latin typeface="Montserrat"/>
                <a:ea typeface="Montserrat"/>
                <a:cs typeface="Montserrat"/>
                <a:sym typeface="Montserrat"/>
              </a:endParaRPr>
            </a:p>
          </p:txBody>
        </p:sp>
        <p:cxnSp>
          <p:nvCxnSpPr>
            <p:cNvPr id="163" name="Google Shape;163;p23"/>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64" name="Google Shape;164;p23"/>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21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1"/>
          <p:cNvSpPr txBox="1"/>
          <p:nvPr>
            <p:ph type="title"/>
          </p:nvPr>
        </p:nvSpPr>
        <p:spPr>
          <a:xfrm>
            <a:off x="249325" y="158725"/>
            <a:ext cx="84867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15" name="Google Shape;515;p41"/>
          <p:cNvSpPr txBox="1"/>
          <p:nvPr>
            <p:ph idx="1" type="body"/>
          </p:nvPr>
        </p:nvSpPr>
        <p:spPr>
          <a:xfrm>
            <a:off x="249325" y="721975"/>
            <a:ext cx="8486700" cy="3360900"/>
          </a:xfrm>
          <a:prstGeom prst="rect">
            <a:avLst/>
          </a:prstGeom>
        </p:spPr>
        <p:txBody>
          <a:bodyPr anchorCtr="0" anchor="t" bIns="91425" lIns="91425" spcFirstLastPara="1" rIns="91425" wrap="square" tIns="91425">
            <a:noAutofit/>
          </a:bodyPr>
          <a:lstStyle/>
          <a:p>
            <a:pPr indent="-6350" lvl="0" marL="6350" marR="24765" rtl="0" algn="just">
              <a:lnSpc>
                <a:spcPct val="104583"/>
              </a:lnSpc>
              <a:spcBef>
                <a:spcPts val="0"/>
              </a:spcBef>
              <a:spcAft>
                <a:spcPts val="0"/>
              </a:spcAft>
              <a:buNone/>
            </a:pPr>
            <a:r>
              <a:rPr lang="en" sz="950">
                <a:solidFill>
                  <a:srgbClr val="000000"/>
                </a:solidFill>
                <a:latin typeface="Montserrat Medium"/>
                <a:ea typeface="Montserrat Medium"/>
                <a:cs typeface="Montserrat Medium"/>
                <a:sym typeface="Montserrat Medium"/>
              </a:rPr>
              <a:t>[1]</a:t>
            </a:r>
            <a:r>
              <a:rPr lang="en" sz="950" u="sng">
                <a:solidFill>
                  <a:srgbClr val="1155CC"/>
                </a:solidFill>
                <a:latin typeface="Montserrat Medium"/>
                <a:ea typeface="Montserrat Medium"/>
                <a:cs typeface="Montserrat Medium"/>
                <a:sym typeface="Montserrat Medium"/>
                <a:hlinkClick r:id="rId3">
                  <a:extLst>
                    <a:ext uri="{A12FA001-AC4F-418D-AE19-62706E023703}">
                      <ahyp:hlinkClr val="tx"/>
                    </a:ext>
                  </a:extLst>
                </a:hlinkClick>
              </a:rPr>
              <a:t>https://www.wisetour.com/why-are-movie-tickets-so-expensive.htm#:~:text=Since%20people%20are%20seeing%20fewer,prices%20of%20movie%20tickets%2C%20however</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rPr lang="en" sz="950">
                <a:solidFill>
                  <a:srgbClr val="000000"/>
                </a:solidFill>
                <a:latin typeface="Montserrat Medium"/>
                <a:ea typeface="Montserrat Medium"/>
                <a:cs typeface="Montserrat Medium"/>
                <a:sym typeface="Montserrat Medium"/>
              </a:rPr>
              <a:t>[2]</a:t>
            </a:r>
            <a:r>
              <a:rPr lang="en" sz="950" u="sng">
                <a:solidFill>
                  <a:srgbClr val="1155CC"/>
                </a:solidFill>
                <a:latin typeface="Montserrat Medium"/>
                <a:ea typeface="Montserrat Medium"/>
                <a:cs typeface="Montserrat Medium"/>
                <a:sym typeface="Montserrat Medium"/>
                <a:hlinkClick r:id="rId4">
                  <a:extLst>
                    <a:ext uri="{A12FA001-AC4F-418D-AE19-62706E023703}">
                      <ahyp:hlinkClr val="tx"/>
                    </a:ext>
                  </a:extLst>
                </a:hlinkClick>
              </a:rPr>
              <a:t>https://www.moneygeek.com/financial-planning/resources/best-streaming-services-on-a-budget/</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6350" lvl="0" marL="6350" marR="24765" rtl="0" algn="just">
              <a:lnSpc>
                <a:spcPct val="104583"/>
              </a:lnSpc>
              <a:spcBef>
                <a:spcPts val="5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50"/>
              </a:spcBef>
              <a:spcAft>
                <a:spcPts val="0"/>
              </a:spcAft>
              <a:buNone/>
            </a:pPr>
            <a:r>
              <a:rPr lang="en" sz="950">
                <a:solidFill>
                  <a:srgbClr val="000000"/>
                </a:solidFill>
                <a:latin typeface="Montserrat Medium"/>
                <a:ea typeface="Montserrat Medium"/>
                <a:cs typeface="Montserrat Medium"/>
                <a:sym typeface="Montserrat Medium"/>
              </a:rPr>
              <a:t>[3]</a:t>
            </a:r>
            <a:r>
              <a:rPr lang="en" sz="950" u="sng">
                <a:solidFill>
                  <a:srgbClr val="1155CC"/>
                </a:solidFill>
                <a:latin typeface="Montserrat Medium"/>
                <a:ea typeface="Montserrat Medium"/>
                <a:cs typeface="Montserrat Medium"/>
                <a:sym typeface="Montserrat Medium"/>
                <a:hlinkClick r:id="rId5">
                  <a:extLst>
                    <a:ext uri="{A12FA001-AC4F-418D-AE19-62706E023703}">
                      <ahyp:hlinkClr val="tx"/>
                    </a:ext>
                  </a:extLst>
                </a:hlinkClick>
              </a:rPr>
              <a:t>https://movieweb.com/underrated-straight-to-dvd-movies/#frozen-2010</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07916"/>
              </a:lnSpc>
              <a:spcBef>
                <a:spcPts val="0"/>
              </a:spcBef>
              <a:spcAft>
                <a:spcPts val="0"/>
              </a:spcAft>
              <a:buNone/>
            </a:pP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[4]</a:t>
            </a:r>
            <a:r>
              <a:rPr lang="en" sz="950" u="sng">
                <a:solidFill>
                  <a:srgbClr val="1155CC"/>
                </a:solidFill>
                <a:latin typeface="Montserrat Medium"/>
                <a:ea typeface="Montserrat Medium"/>
                <a:cs typeface="Montserrat Medium"/>
                <a:sym typeface="Montserrat Medium"/>
                <a:hlinkClick r:id="rId6">
                  <a:extLst>
                    <a:ext uri="{A12FA001-AC4F-418D-AE19-62706E023703}">
                      <ahyp:hlinkClr val="tx"/>
                    </a:ext>
                  </a:extLst>
                </a:hlinkClick>
              </a:rPr>
              <a:t>https://brandequity.economictimes.indiatimes.com/news/media/are-ott-platforms-taking-over-theatrical-experience/73887372</a:t>
            </a:r>
            <a:r>
              <a:rPr lang="en" sz="950" u="sng">
                <a:solidFill>
                  <a:srgbClr val="1155CC"/>
                </a:solidFill>
                <a:latin typeface="Montserrat Medium"/>
                <a:ea typeface="Montserrat Medium"/>
                <a:cs typeface="Montserrat Medium"/>
                <a:sym typeface="Montserrat Medium"/>
              </a:rPr>
              <a:t> </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1200"/>
              </a:spcBef>
              <a:spcAft>
                <a:spcPts val="0"/>
              </a:spcAft>
              <a:buNone/>
            </a:pPr>
            <a:r>
              <a:rPr lang="en" sz="950">
                <a:solidFill>
                  <a:srgbClr val="000000"/>
                </a:solidFill>
                <a:latin typeface="Montserrat Medium"/>
                <a:ea typeface="Montserrat Medium"/>
                <a:cs typeface="Montserrat Medium"/>
                <a:sym typeface="Montserrat Medium"/>
              </a:rPr>
              <a:t>[5]</a:t>
            </a:r>
            <a:r>
              <a:rPr lang="en" sz="950" u="sng">
                <a:solidFill>
                  <a:srgbClr val="1155CC"/>
                </a:solidFill>
                <a:latin typeface="Montserrat Medium"/>
                <a:ea typeface="Montserrat Medium"/>
                <a:cs typeface="Montserrat Medium"/>
                <a:sym typeface="Montserrat Medium"/>
              </a:rPr>
              <a:t> </a:t>
            </a:r>
            <a:r>
              <a:rPr lang="en" sz="950" u="sng">
                <a:solidFill>
                  <a:srgbClr val="1155CC"/>
                </a:solidFill>
                <a:latin typeface="Montserrat Medium"/>
                <a:ea typeface="Montserrat Medium"/>
                <a:cs typeface="Montserrat Medium"/>
                <a:sym typeface="Montserrat Medium"/>
                <a:hlinkClick r:id="rId7">
                  <a:extLst>
                    <a:ext uri="{A12FA001-AC4F-418D-AE19-62706E023703}">
                      <ahyp:hlinkClr val="tx"/>
                    </a:ext>
                  </a:extLst>
                </a:hlinkClick>
              </a:rPr>
              <a:t>https://guidemymba.com/blog/gd-topics/ott-vs-theatre/</a:t>
            </a:r>
            <a:r>
              <a:rPr lang="en" sz="950" u="sng">
                <a:solidFill>
                  <a:srgbClr val="1155CC"/>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1200"/>
              </a:spcBef>
              <a:spcAft>
                <a:spcPts val="0"/>
              </a:spcAft>
              <a:buNone/>
            </a:pPr>
            <a:r>
              <a:rPr lang="en" sz="950">
                <a:solidFill>
                  <a:srgbClr val="000000"/>
                </a:solidFill>
                <a:latin typeface="Montserrat Medium"/>
                <a:ea typeface="Montserrat Medium"/>
                <a:cs typeface="Montserrat Medium"/>
                <a:sym typeface="Montserrat Medium"/>
              </a:rPr>
              <a:t>[6] </a:t>
            </a:r>
            <a:r>
              <a:rPr lang="en" sz="950" u="sng">
                <a:solidFill>
                  <a:srgbClr val="1155CC"/>
                </a:solidFill>
                <a:latin typeface="Montserrat Medium"/>
                <a:ea typeface="Montserrat Medium"/>
                <a:cs typeface="Montserrat Medium"/>
                <a:sym typeface="Montserrat Medium"/>
                <a:hlinkClick r:id="rId8">
                  <a:extLst>
                    <a:ext uri="{A12FA001-AC4F-418D-AE19-62706E023703}">
                      <ahyp:hlinkClr val="tx"/>
                    </a:ext>
                  </a:extLst>
                </a:hlinkClick>
              </a:rPr>
              <a:t> Is Ott Industry A Disruption To The Movie Theatre Industry? Mr. Sony Varghese, Selvin Chinnaiah, XIME, Kochi  [Academy of Marketing Studies Journal ,  Volume 25, Issue 2, 2021</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[7] </a:t>
            </a:r>
            <a:r>
              <a:rPr lang="en" sz="950" u="sng">
                <a:solidFill>
                  <a:srgbClr val="1155CC"/>
                </a:solidFill>
                <a:latin typeface="Montserrat Medium"/>
                <a:ea typeface="Montserrat Medium"/>
                <a:cs typeface="Montserrat Medium"/>
                <a:sym typeface="Montserrat Medium"/>
                <a:hlinkClick r:id="rId9">
                  <a:extLst>
                    <a:ext uri="{A12FA001-AC4F-418D-AE19-62706E023703}">
                      <ahyp:hlinkClr val="tx"/>
                    </a:ext>
                  </a:extLst>
                </a:hlinkClick>
              </a:rPr>
              <a:t>Ott V Theatre: Anticipating Trends Post Pandemic , Nagendra Mani Tripathi [Palarch’s Journal Of Archaeology Of Egypt/Egyptology 17(12). ISSN 1567-214x]</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[8] ​​</a:t>
            </a:r>
            <a:r>
              <a:rPr lang="en" sz="950" u="sng">
                <a:solidFill>
                  <a:srgbClr val="1155CC"/>
                </a:solidFill>
                <a:latin typeface="Montserrat Medium"/>
                <a:ea typeface="Montserrat Medium"/>
                <a:cs typeface="Montserrat Medium"/>
                <a:sym typeface="Montserrat Medium"/>
                <a:hlinkClick r:id="rId10">
                  <a:extLst>
                    <a:ext uri="{A12FA001-AC4F-418D-AE19-62706E023703}">
                      <ahyp:hlinkClr val="tx"/>
                    </a:ext>
                  </a:extLst>
                </a:hlinkClick>
              </a:rPr>
              <a:t>The Future Of Movies: Will Ott Take Over Theatres , Mr. P. William Robert , Dr J JESUKULANDAI RAJ , DR. T. JOSEPH [Journal of Positive School Psychology http://journalppw.com 2022, Vol. 6, No. 3, 7614– 7620 , http://journalppw.com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[9]</a:t>
            </a:r>
            <a:r>
              <a:rPr lang="en" sz="950" u="sng">
                <a:solidFill>
                  <a:srgbClr val="1155CC"/>
                </a:solidFill>
                <a:latin typeface="Montserrat Medium"/>
                <a:ea typeface="Montserrat Medium"/>
                <a:cs typeface="Montserrat Medium"/>
                <a:sym typeface="Montserrat Medium"/>
              </a:rPr>
              <a:t> </a:t>
            </a:r>
            <a:r>
              <a:rPr lang="en" sz="950" u="sng">
                <a:solidFill>
                  <a:srgbClr val="1155CC"/>
                </a:solidFill>
                <a:latin typeface="Montserrat Medium"/>
                <a:ea typeface="Montserrat Medium"/>
                <a:cs typeface="Montserrat Medium"/>
                <a:sym typeface="Montserrat Medium"/>
                <a:hlinkClick r:id="rId11">
                  <a:extLst>
                    <a:ext uri="{A12FA001-AC4F-418D-AE19-62706E023703}">
                      <ahyp:hlinkClr val="tx"/>
                    </a:ext>
                  </a:extLst>
                </a:hlinkClick>
              </a:rPr>
              <a:t>https://www.boxofficemojo.com/year/?area=US</a:t>
            </a:r>
            <a:r>
              <a:rPr lang="en" sz="950" u="sng">
                <a:solidFill>
                  <a:srgbClr val="1155CC"/>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950">
                <a:solidFill>
                  <a:srgbClr val="000000"/>
                </a:solidFill>
                <a:latin typeface="Montserrat Medium"/>
                <a:ea typeface="Montserrat Medium"/>
                <a:cs typeface="Montserrat Medium"/>
                <a:sym typeface="Montserrat Medium"/>
              </a:rPr>
              <a:t>[10]</a:t>
            </a:r>
            <a:r>
              <a:rPr lang="en" sz="950" u="sng">
                <a:solidFill>
                  <a:srgbClr val="1155CC"/>
                </a:solidFill>
                <a:latin typeface="Montserrat Medium"/>
                <a:ea typeface="Montserrat Medium"/>
                <a:cs typeface="Montserrat Medium"/>
                <a:sym typeface="Montserrat Medium"/>
                <a:hlinkClick r:id="rId12">
                  <a:extLst>
                    <a:ext uri="{A12FA001-AC4F-418D-AE19-62706E023703}">
                      <ahyp:hlinkClr val="tx"/>
                    </a:ext>
                  </a:extLst>
                </a:hlinkClick>
              </a:rPr>
              <a:t>https://www.demandsage.com/ott-statistics/</a:t>
            </a:r>
            <a:r>
              <a:rPr lang="en" sz="950">
                <a:solidFill>
                  <a:srgbClr val="000000"/>
                </a:solidFill>
                <a:latin typeface="Montserrat Medium"/>
                <a:ea typeface="Montserrat Medium"/>
                <a:cs typeface="Montserrat Medium"/>
                <a:sym typeface="Montserrat Medium"/>
              </a:rPr>
              <a:t>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950">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4264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171" name="Google Shape;171;p24"/>
          <p:cNvSpPr/>
          <p:nvPr/>
        </p:nvSpPr>
        <p:spPr>
          <a:xfrm>
            <a:off x="256975" y="1180300"/>
            <a:ext cx="2077200" cy="1338300"/>
          </a:xfrm>
          <a:prstGeom prst="wedgeRoundRectCallout">
            <a:avLst>
              <a:gd fmla="val -20685" name="adj1"/>
              <a:gd fmla="val 50887"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3316050" y="1180300"/>
            <a:ext cx="2077200" cy="1338300"/>
          </a:xfrm>
          <a:prstGeom prst="wedgeRoundRectCallout">
            <a:avLst>
              <a:gd fmla="val -21218" name="adj1"/>
              <a:gd fmla="val 50736"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3533400" y="3463900"/>
            <a:ext cx="2077200" cy="1338300"/>
          </a:xfrm>
          <a:prstGeom prst="wedgeRoundRectCallout">
            <a:avLst>
              <a:gd fmla="val -20427" name="adj1"/>
              <a:gd fmla="val 49621"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nvSpPr>
        <p:spPr>
          <a:xfrm>
            <a:off x="406400" y="1224550"/>
            <a:ext cx="15846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Movies are important in reflecting and shaping society.</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5" name="Google Shape;175;p24"/>
          <p:cNvSpPr txBox="1"/>
          <p:nvPr/>
        </p:nvSpPr>
        <p:spPr>
          <a:xfrm>
            <a:off x="3562350" y="1224550"/>
            <a:ext cx="15846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Online streaming </a:t>
            </a:r>
            <a:r>
              <a:rPr lang="en" sz="1200">
                <a:solidFill>
                  <a:schemeClr val="lt1"/>
                </a:solidFill>
                <a:latin typeface="Montserrat SemiBold"/>
                <a:ea typeface="Montserrat SemiBold"/>
                <a:cs typeface="Montserrat SemiBold"/>
                <a:sym typeface="Montserrat SemiBold"/>
              </a:rPr>
              <a:t>platforms</a:t>
            </a:r>
            <a:r>
              <a:rPr lang="en" sz="1200">
                <a:solidFill>
                  <a:schemeClr val="lt1"/>
                </a:solidFill>
                <a:latin typeface="Montserrat SemiBold"/>
                <a:ea typeface="Montserrat SemiBold"/>
                <a:cs typeface="Montserrat SemiBold"/>
                <a:sym typeface="Montserrat SemiBold"/>
              </a:rPr>
              <a:t> provide time </a:t>
            </a:r>
            <a:r>
              <a:rPr lang="en" sz="1200">
                <a:solidFill>
                  <a:schemeClr val="lt1"/>
                </a:solidFill>
                <a:latin typeface="Montserrat SemiBold"/>
                <a:ea typeface="Montserrat SemiBold"/>
                <a:cs typeface="Montserrat SemiBold"/>
                <a:sym typeface="Montserrat SemiBold"/>
              </a:rPr>
              <a:t>flexibility</a:t>
            </a:r>
            <a:r>
              <a:rPr lang="en" sz="1200">
                <a:solidFill>
                  <a:schemeClr val="lt1"/>
                </a:solidFill>
                <a:latin typeface="Montserrat SemiBold"/>
                <a:ea typeface="Montserrat SemiBold"/>
                <a:cs typeface="Montserrat SemiBold"/>
                <a:sym typeface="Montserrat SemiBold"/>
              </a:rPr>
              <a:t> and personalization</a:t>
            </a:r>
            <a:endParaRPr sz="1200">
              <a:solidFill>
                <a:schemeClr val="lt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6" name="Google Shape;176;p24"/>
          <p:cNvSpPr txBox="1"/>
          <p:nvPr/>
        </p:nvSpPr>
        <p:spPr>
          <a:xfrm>
            <a:off x="3561600" y="3645100"/>
            <a:ext cx="2020800" cy="97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Online streaming platforms will replace movie theatres</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000">
              <a:solidFill>
                <a:schemeClr val="lt1"/>
              </a:solidFill>
              <a:latin typeface="Montserrat SemiBold"/>
              <a:ea typeface="Montserrat SemiBold"/>
              <a:cs typeface="Montserrat SemiBold"/>
              <a:sym typeface="Montserrat SemiBold"/>
            </a:endParaRPr>
          </a:p>
        </p:txBody>
      </p:sp>
      <p:cxnSp>
        <p:nvCxnSpPr>
          <p:cNvPr id="177" name="Google Shape;177;p24"/>
          <p:cNvCxnSpPr/>
          <p:nvPr/>
        </p:nvCxnSpPr>
        <p:spPr>
          <a:xfrm>
            <a:off x="2234050" y="2537125"/>
            <a:ext cx="1342200" cy="953700"/>
          </a:xfrm>
          <a:prstGeom prst="straightConnector1">
            <a:avLst/>
          </a:prstGeom>
          <a:noFill/>
          <a:ln cap="flat" cmpd="sng" w="28575">
            <a:solidFill>
              <a:schemeClr val="accent1"/>
            </a:solidFill>
            <a:prstDash val="solid"/>
            <a:round/>
            <a:headEnd len="med" w="med" type="none"/>
            <a:tailEnd len="med" w="med" type="triangle"/>
          </a:ln>
        </p:spPr>
      </p:cxnSp>
      <p:cxnSp>
        <p:nvCxnSpPr>
          <p:cNvPr id="178" name="Google Shape;178;p24"/>
          <p:cNvCxnSpPr/>
          <p:nvPr/>
        </p:nvCxnSpPr>
        <p:spPr>
          <a:xfrm flipH="1">
            <a:off x="5489675" y="2542375"/>
            <a:ext cx="1021500" cy="921900"/>
          </a:xfrm>
          <a:prstGeom prst="straightConnector1">
            <a:avLst/>
          </a:prstGeom>
          <a:noFill/>
          <a:ln cap="flat" cmpd="sng" w="28575">
            <a:solidFill>
              <a:schemeClr val="accent1"/>
            </a:solidFill>
            <a:prstDash val="solid"/>
            <a:round/>
            <a:headEnd len="med" w="med" type="none"/>
            <a:tailEnd len="med" w="med" type="triangle"/>
          </a:ln>
        </p:spPr>
      </p:cxnSp>
      <p:cxnSp>
        <p:nvCxnSpPr>
          <p:cNvPr id="179" name="Google Shape;179;p24"/>
          <p:cNvCxnSpPr/>
          <p:nvPr/>
        </p:nvCxnSpPr>
        <p:spPr>
          <a:xfrm flipH="1">
            <a:off x="4397825" y="2571750"/>
            <a:ext cx="600" cy="837600"/>
          </a:xfrm>
          <a:prstGeom prst="straightConnector1">
            <a:avLst/>
          </a:prstGeom>
          <a:noFill/>
          <a:ln cap="flat" cmpd="sng" w="28575">
            <a:solidFill>
              <a:schemeClr val="accent1"/>
            </a:solidFill>
            <a:prstDash val="solid"/>
            <a:round/>
            <a:headEnd len="med" w="med" type="none"/>
            <a:tailEnd len="med" w="med" type="triangle"/>
          </a:ln>
        </p:spPr>
      </p:cxnSp>
      <p:sp>
        <p:nvSpPr>
          <p:cNvPr id="180" name="Google Shape;180;p24"/>
          <p:cNvSpPr/>
          <p:nvPr/>
        </p:nvSpPr>
        <p:spPr>
          <a:xfrm>
            <a:off x="6428500" y="1148350"/>
            <a:ext cx="2077200" cy="1338300"/>
          </a:xfrm>
          <a:prstGeom prst="wedgeRoundRectCallout">
            <a:avLst>
              <a:gd fmla="val -21218" name="adj1"/>
              <a:gd fmla="val 50736" name="adj2"/>
              <a:gd fmla="val 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nvSpPr>
        <p:spPr>
          <a:xfrm>
            <a:off x="6543425" y="1238500"/>
            <a:ext cx="214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Montserrat SemiBold"/>
                <a:ea typeface="Montserrat SemiBold"/>
                <a:cs typeface="Montserrat SemiBold"/>
                <a:sym typeface="Montserrat SemiBold"/>
              </a:rPr>
              <a:t>Wider reach of these platforms have significantly improved the quality of movies</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28650" y="2180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Canvas Model</a:t>
            </a:r>
            <a:endParaRPr/>
          </a:p>
        </p:txBody>
      </p:sp>
      <p:pic>
        <p:nvPicPr>
          <p:cNvPr id="187" name="Google Shape;187;p25"/>
          <p:cNvPicPr preferRelativeResize="0"/>
          <p:nvPr/>
        </p:nvPicPr>
        <p:blipFill>
          <a:blip r:embed="rId3">
            <a:alphaModFix/>
          </a:blip>
          <a:stretch>
            <a:fillRect/>
          </a:stretch>
        </p:blipFill>
        <p:spPr>
          <a:xfrm>
            <a:off x="1010025" y="787475"/>
            <a:ext cx="7123942" cy="380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26"/>
          <p:cNvGrpSpPr/>
          <p:nvPr/>
        </p:nvGrpSpPr>
        <p:grpSpPr>
          <a:xfrm>
            <a:off x="201318" y="303034"/>
            <a:ext cx="2469493" cy="3496123"/>
            <a:chOff x="1099366" y="780961"/>
            <a:chExt cx="1827900" cy="2399700"/>
          </a:xfrm>
        </p:grpSpPr>
        <p:sp>
          <p:nvSpPr>
            <p:cNvPr id="193" name="Google Shape;193;p26"/>
            <p:cNvSpPr/>
            <p:nvPr/>
          </p:nvSpPr>
          <p:spPr>
            <a:xfrm rot="-5400000">
              <a:off x="813466" y="1066861"/>
              <a:ext cx="2399700" cy="1827900"/>
            </a:xfrm>
            <a:prstGeom prst="rightArrowCallout">
              <a:avLst>
                <a:gd fmla="val 9283" name="adj1"/>
                <a:gd fmla="val 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flipH="1">
              <a:off x="1188616" y="1307942"/>
              <a:ext cx="1649400" cy="1769700"/>
            </a:xfrm>
            <a:prstGeom prst="snip1Rect">
              <a:avLst>
                <a:gd fmla="val 128"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nvSpPr>
          <p:spPr>
            <a:xfrm>
              <a:off x="1321819" y="1307944"/>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Motivation</a:t>
              </a:r>
              <a:endParaRPr b="1">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t/>
              </a:r>
              <a:endParaRPr b="1" sz="9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T</a:t>
              </a:r>
              <a:r>
                <a:rPr b="1" lang="en" sz="900">
                  <a:solidFill>
                    <a:schemeClr val="lt1"/>
                  </a:solidFill>
                  <a:latin typeface="Roboto"/>
                  <a:ea typeface="Roboto"/>
                  <a:cs typeface="Roboto"/>
                  <a:sym typeface="Roboto"/>
                </a:rPr>
                <a:t>he rise of online digital streaming services, such as Netflix, Hulu, and Amazon Prime, has changed the way people consume media. As more and more people turn to these services for their entertainment needs, there is a growing question of whether they will eventually take over the traditional movie theater experience.</a:t>
              </a:r>
              <a:endParaRPr b="1" sz="900">
                <a:solidFill>
                  <a:schemeClr val="lt1"/>
                </a:solidFill>
                <a:latin typeface="Roboto"/>
                <a:ea typeface="Roboto"/>
                <a:cs typeface="Roboto"/>
                <a:sym typeface="Roboto"/>
              </a:endParaRPr>
            </a:p>
            <a:p>
              <a:pPr indent="0" lvl="0" marL="0" rtl="0" algn="ctr">
                <a:lnSpc>
                  <a:spcPct val="115000"/>
                </a:lnSpc>
                <a:spcBef>
                  <a:spcPts val="1500"/>
                </a:spcBef>
                <a:spcAft>
                  <a:spcPts val="1600"/>
                </a:spcAft>
                <a:buNone/>
              </a:pPr>
              <a:r>
                <a:t/>
              </a:r>
              <a:endParaRPr sz="900">
                <a:solidFill>
                  <a:schemeClr val="lt1"/>
                </a:solidFill>
                <a:latin typeface="Roboto"/>
                <a:ea typeface="Roboto"/>
                <a:cs typeface="Roboto"/>
                <a:sym typeface="Roboto"/>
              </a:endParaRPr>
            </a:p>
          </p:txBody>
        </p:sp>
      </p:grpSp>
      <p:grpSp>
        <p:nvGrpSpPr>
          <p:cNvPr id="196" name="Google Shape;196;p26"/>
          <p:cNvGrpSpPr/>
          <p:nvPr/>
        </p:nvGrpSpPr>
        <p:grpSpPr>
          <a:xfrm>
            <a:off x="3251225" y="974487"/>
            <a:ext cx="2359088" cy="3488552"/>
            <a:chOff x="3658105" y="1571721"/>
            <a:chExt cx="1827900" cy="2647455"/>
          </a:xfrm>
        </p:grpSpPr>
        <p:sp>
          <p:nvSpPr>
            <p:cNvPr id="197" name="Google Shape;197;p26"/>
            <p:cNvSpPr/>
            <p:nvPr/>
          </p:nvSpPr>
          <p:spPr>
            <a:xfrm rot="5400000">
              <a:off x="3261205" y="1994376"/>
              <a:ext cx="2621700" cy="1827900"/>
            </a:xfrm>
            <a:prstGeom prst="rightArrowCallout">
              <a:avLst>
                <a:gd fmla="val 0" name="adj1"/>
                <a:gd fmla="val 0" name="adj2"/>
                <a:gd fmla="val 16082" name="adj3"/>
                <a:gd fmla="val 81236" name="adj4"/>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flipH="1" rot="10800000">
              <a:off x="3747405" y="1687362"/>
              <a:ext cx="1649400" cy="1923300"/>
            </a:xfrm>
            <a:prstGeom prst="snip1Rect">
              <a:avLst>
                <a:gd fmla="val 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nvSpPr>
          <p:spPr>
            <a:xfrm>
              <a:off x="3880612" y="1571721"/>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b="1" lang="en">
                  <a:solidFill>
                    <a:schemeClr val="lt1"/>
                  </a:solidFill>
                  <a:latin typeface="Roboto"/>
                  <a:ea typeface="Roboto"/>
                  <a:cs typeface="Roboto"/>
                  <a:sym typeface="Roboto"/>
                </a:rPr>
                <a:t>Value Proposition</a:t>
              </a:r>
              <a:endParaRPr b="1">
                <a:solidFill>
                  <a:schemeClr val="lt1"/>
                </a:solidFill>
                <a:latin typeface="Roboto"/>
                <a:ea typeface="Roboto"/>
                <a:cs typeface="Roboto"/>
                <a:sym typeface="Roboto"/>
              </a:endParaRPr>
            </a:p>
            <a:p>
              <a:pPr indent="0" lvl="0" marL="0" rtl="0" algn="l">
                <a:lnSpc>
                  <a:spcPct val="115000"/>
                </a:lnSpc>
                <a:spcBef>
                  <a:spcPts val="1500"/>
                </a:spcBef>
                <a:spcAft>
                  <a:spcPts val="1500"/>
                </a:spcAft>
                <a:buNone/>
              </a:pPr>
              <a:r>
                <a:rPr b="1" lang="en" sz="900">
                  <a:solidFill>
                    <a:schemeClr val="lt1"/>
                  </a:solidFill>
                  <a:latin typeface="Roboto"/>
                  <a:ea typeface="Roboto"/>
                  <a:cs typeface="Roboto"/>
                  <a:sym typeface="Roboto"/>
                </a:rPr>
                <a:t>Movie theaters cost an average family of four $80 for a two-hour movie outing, while online platforms offer a bundle subscription for less than $80 per month. This project explores the impact of online streaming services on the movie theater industry and examines the benefits and drawbacks of both mediums.</a:t>
              </a:r>
              <a:endParaRPr b="1" sz="900">
                <a:solidFill>
                  <a:schemeClr val="lt1"/>
                </a:solidFill>
                <a:latin typeface="Roboto"/>
                <a:ea typeface="Roboto"/>
                <a:cs typeface="Roboto"/>
                <a:sym typeface="Roboto"/>
              </a:endParaRPr>
            </a:p>
          </p:txBody>
        </p:sp>
      </p:grpSp>
      <p:grpSp>
        <p:nvGrpSpPr>
          <p:cNvPr id="200" name="Google Shape;200;p26"/>
          <p:cNvGrpSpPr/>
          <p:nvPr/>
        </p:nvGrpSpPr>
        <p:grpSpPr>
          <a:xfrm>
            <a:off x="6190723" y="287769"/>
            <a:ext cx="2606848" cy="3548047"/>
            <a:chOff x="1830070" y="1282647"/>
            <a:chExt cx="1807800" cy="2342100"/>
          </a:xfrm>
        </p:grpSpPr>
        <p:sp>
          <p:nvSpPr>
            <p:cNvPr id="201" name="Google Shape;201;p26"/>
            <p:cNvSpPr/>
            <p:nvPr/>
          </p:nvSpPr>
          <p:spPr>
            <a:xfrm rot="-5400000">
              <a:off x="1562920" y="1549797"/>
              <a:ext cx="2342100" cy="1807800"/>
            </a:xfrm>
            <a:prstGeom prst="rightArrowCallout">
              <a:avLst>
                <a:gd fmla="val 8090" name="adj1"/>
                <a:gd fmla="val 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flipH="1">
              <a:off x="1891595" y="1776340"/>
              <a:ext cx="1649400" cy="1769700"/>
            </a:xfrm>
            <a:prstGeom prst="snip1Rect">
              <a:avLst>
                <a:gd fmla="val 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nvSpPr>
          <p:spPr>
            <a:xfrm>
              <a:off x="2052517" y="1663479"/>
              <a:ext cx="1383000" cy="17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0"/>
                </a:spcAft>
                <a:buNone/>
              </a:pPr>
              <a:r>
                <a:rPr b="1" lang="en">
                  <a:solidFill>
                    <a:schemeClr val="lt1"/>
                  </a:solidFill>
                  <a:latin typeface="Roboto"/>
                  <a:ea typeface="Roboto"/>
                  <a:cs typeface="Roboto"/>
                  <a:sym typeface="Roboto"/>
                </a:rPr>
                <a:t>Falsifiability</a:t>
              </a:r>
              <a:endParaRPr b="1">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b="1" lang="en" sz="900">
                  <a:solidFill>
                    <a:schemeClr val="lt1"/>
                  </a:solidFill>
                  <a:latin typeface="Roboto"/>
                  <a:ea typeface="Roboto"/>
                  <a:cs typeface="Roboto"/>
                  <a:sym typeface="Roboto"/>
                </a:rPr>
                <a:t>The  presentation will rely on data and industry trends to support its arguments and hypotheses, and it will present counter arguments to demonstrate the falsifiability of its claims. Additionally, it will provide recommendations for movie theater owners and online streaming platforms to adapt to the changing landscape and coexist in a mutually beneficial way.</a:t>
              </a:r>
              <a:endParaRPr b="1" sz="900">
                <a:solidFill>
                  <a:schemeClr val="lt1"/>
                </a:solidFill>
                <a:latin typeface="Roboto"/>
                <a:ea typeface="Roboto"/>
                <a:cs typeface="Roboto"/>
                <a:sym typeface="Roboto"/>
              </a:endParaRPr>
            </a:p>
            <a:p>
              <a:pPr indent="0" lvl="0" marL="0" rtl="0" algn="ctr">
                <a:lnSpc>
                  <a:spcPct val="115000"/>
                </a:lnSpc>
                <a:spcBef>
                  <a:spcPts val="0"/>
                </a:spcBef>
                <a:spcAft>
                  <a:spcPts val="1600"/>
                </a:spcAft>
                <a:buNone/>
              </a:pPr>
              <a:r>
                <a:t/>
              </a:r>
              <a:endParaRPr b="1" sz="900">
                <a:solidFill>
                  <a:schemeClr val="lt1"/>
                </a:solidFill>
                <a:latin typeface="Roboto"/>
                <a:ea typeface="Roboto"/>
                <a:cs typeface="Roboto"/>
                <a:sym typeface="Roboto"/>
              </a:endParaRPr>
            </a:p>
          </p:txBody>
        </p:sp>
      </p:grpSp>
      <p:sp>
        <p:nvSpPr>
          <p:cNvPr id="204" name="Google Shape;204;p26"/>
          <p:cNvSpPr txBox="1"/>
          <p:nvPr>
            <p:ph idx="4294967295" type="title"/>
          </p:nvPr>
        </p:nvSpPr>
        <p:spPr>
          <a:xfrm>
            <a:off x="249325" y="75200"/>
            <a:ext cx="8486700" cy="812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3600">
                <a:solidFill>
                  <a:schemeClr val="dk1"/>
                </a:solidFill>
                <a:latin typeface="Montserrat"/>
                <a:ea typeface="Montserrat"/>
                <a:cs typeface="Montserrat"/>
                <a:sym typeface="Montserrat"/>
              </a:rPr>
              <a:t>Assessing Business Model</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25505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210" name="Google Shape;210;p27"/>
          <p:cNvSpPr txBox="1"/>
          <p:nvPr>
            <p:ph idx="1" type="body"/>
          </p:nvPr>
        </p:nvSpPr>
        <p:spPr>
          <a:xfrm>
            <a:off x="311700" y="823200"/>
            <a:ext cx="8486700" cy="3497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t>The paper’s are titled as follows:</a:t>
            </a:r>
            <a:endParaRPr sz="1300"/>
          </a:p>
        </p:txBody>
      </p:sp>
      <p:grpSp>
        <p:nvGrpSpPr>
          <p:cNvPr id="211" name="Google Shape;211;p27"/>
          <p:cNvGrpSpPr/>
          <p:nvPr/>
        </p:nvGrpSpPr>
        <p:grpSpPr>
          <a:xfrm>
            <a:off x="5890058" y="1189775"/>
            <a:ext cx="2908355" cy="3483050"/>
            <a:chOff x="5632317" y="1189775"/>
            <a:chExt cx="3305700" cy="3483050"/>
          </a:xfrm>
        </p:grpSpPr>
        <p:sp>
          <p:nvSpPr>
            <p:cNvPr id="212" name="Google Shape;212;p27"/>
            <p:cNvSpPr/>
            <p:nvPr/>
          </p:nvSpPr>
          <p:spPr>
            <a:xfrm>
              <a:off x="5632317" y="1189775"/>
              <a:ext cx="3305700" cy="669000"/>
            </a:xfrm>
            <a:prstGeom prst="chevron">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SemiBold"/>
                  <a:ea typeface="Montserrat SemiBold"/>
                  <a:cs typeface="Montserrat SemiBold"/>
                  <a:sym typeface="Montserrat SemiBold"/>
                </a:rPr>
                <a:t>The Future Of Movies: Will Ott Take Over Theaters</a:t>
              </a:r>
              <a:endParaRPr sz="1100">
                <a:solidFill>
                  <a:schemeClr val="lt1"/>
                </a:solidFill>
                <a:latin typeface="Montserrat SemiBold"/>
                <a:ea typeface="Montserrat SemiBold"/>
                <a:cs typeface="Montserrat SemiBold"/>
                <a:sym typeface="Montserrat SemiBold"/>
              </a:endParaRPr>
            </a:p>
          </p:txBody>
        </p:sp>
        <p:sp>
          <p:nvSpPr>
            <p:cNvPr id="213" name="Google Shape;213;p27"/>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A</a:t>
              </a:r>
              <a:r>
                <a:rPr lang="en" sz="1000">
                  <a:solidFill>
                    <a:schemeClr val="dk2"/>
                  </a:solidFill>
                  <a:latin typeface="Montserrat SemiBold"/>
                  <a:ea typeface="Montserrat SemiBold"/>
                  <a:cs typeface="Montserrat SemiBold"/>
                  <a:sym typeface="Montserrat SemiBold"/>
                </a:rPr>
                <a:t>nalyzes the perception of OTT platforms and movie theaters among 120 survey respondents, using descriptive statistics and key metrics. The paper concludes that predominantly male subscribers have contributed to the rise of OTT, and that OTT is the future.</a:t>
              </a:r>
              <a:endParaRPr sz="1000">
                <a:solidFill>
                  <a:schemeClr val="dk2"/>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p:txBody>
        </p:sp>
      </p:grpSp>
      <p:grpSp>
        <p:nvGrpSpPr>
          <p:cNvPr id="214" name="Google Shape;214;p27"/>
          <p:cNvGrpSpPr/>
          <p:nvPr/>
        </p:nvGrpSpPr>
        <p:grpSpPr>
          <a:xfrm>
            <a:off x="406400" y="1190004"/>
            <a:ext cx="3140425" cy="3482836"/>
            <a:chOff x="0" y="1189989"/>
            <a:chExt cx="3546900" cy="3482836"/>
          </a:xfrm>
        </p:grpSpPr>
        <p:sp>
          <p:nvSpPr>
            <p:cNvPr id="215" name="Google Shape;215;p27"/>
            <p:cNvSpPr/>
            <p:nvPr/>
          </p:nvSpPr>
          <p:spPr>
            <a:xfrm>
              <a:off x="0" y="1189989"/>
              <a:ext cx="3546900" cy="669000"/>
            </a:xfrm>
            <a:prstGeom prst="homePlate">
              <a:avLst>
                <a:gd fmla="val 50000" name="adj"/>
              </a:avLst>
            </a:prstGeom>
            <a:solidFill>
              <a:srgbClr val="551561"/>
            </a:solidFill>
            <a:ln>
              <a:noFill/>
            </a:ln>
          </p:spPr>
          <p:txBody>
            <a:bodyPr anchorCtr="0" anchor="ctr" bIns="91425" lIns="91425" spcFirstLastPara="1" rIns="91425" wrap="square" tIns="91425">
              <a:noAutofit/>
            </a:bodyPr>
            <a:lstStyle/>
            <a:p>
              <a:pPr indent="-311150" lvl="0" marL="457200" rtl="0" algn="l">
                <a:lnSpc>
                  <a:spcPct val="125000"/>
                </a:lnSpc>
                <a:spcBef>
                  <a:spcPts val="0"/>
                </a:spcBef>
                <a:spcAft>
                  <a:spcPts val="0"/>
                </a:spcAft>
                <a:buClr>
                  <a:schemeClr val="dk1"/>
                </a:buClr>
                <a:buSzPts val="1300"/>
                <a:buFont typeface="Montserrat"/>
                <a:buChar char="●"/>
              </a:pPr>
              <a:r>
                <a:rPr lang="en" sz="1000">
                  <a:solidFill>
                    <a:schemeClr val="lt1"/>
                  </a:solidFill>
                  <a:latin typeface="Montserrat SemiBold"/>
                  <a:ea typeface="Montserrat SemiBold"/>
                  <a:cs typeface="Montserrat SemiBold"/>
                  <a:sym typeface="Montserrat SemiBold"/>
                </a:rPr>
                <a:t>I</a:t>
              </a:r>
              <a:r>
                <a:rPr lang="en" sz="1000">
                  <a:solidFill>
                    <a:schemeClr val="lt1"/>
                  </a:solidFill>
                  <a:latin typeface="Montserrat SemiBold"/>
                  <a:ea typeface="Montserrat SemiBold"/>
                  <a:cs typeface="Montserrat SemiBold"/>
                  <a:sym typeface="Montserrat SemiBold"/>
                </a:rPr>
                <a:t>s Ott Industry A Disruption To Movie Theatre Industry</a:t>
              </a:r>
              <a:r>
                <a:rPr lang="en" sz="1000">
                  <a:solidFill>
                    <a:schemeClr val="dk2"/>
                  </a:solidFill>
                  <a:latin typeface="Montserrat SemiBold"/>
                  <a:ea typeface="Montserrat SemiBold"/>
                  <a:cs typeface="Montserrat SemiBold"/>
                  <a:sym typeface="Montserrat SemiBold"/>
                </a:rPr>
                <a:t>s</a:t>
              </a:r>
              <a:r>
                <a:rPr i="1" lang="en" sz="1300">
                  <a:solidFill>
                    <a:schemeClr val="dk2"/>
                  </a:solidFill>
                  <a:latin typeface="Montserrat"/>
                  <a:ea typeface="Montserrat"/>
                  <a:cs typeface="Montserrat"/>
                  <a:sym typeface="Montserrat"/>
                </a:rPr>
                <a:t>try?</a:t>
              </a:r>
              <a:endParaRPr>
                <a:solidFill>
                  <a:srgbClr val="FFFFFF"/>
                </a:solidFill>
                <a:latin typeface="Roboto"/>
                <a:ea typeface="Roboto"/>
                <a:cs typeface="Roboto"/>
                <a:sym typeface="Roboto"/>
              </a:endParaRPr>
            </a:p>
          </p:txBody>
        </p:sp>
        <p:sp>
          <p:nvSpPr>
            <p:cNvPr id="216" name="Google Shape;216;p27"/>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950">
                  <a:solidFill>
                    <a:schemeClr val="dk2"/>
                  </a:solidFill>
                  <a:latin typeface="Montserrat SemiBold"/>
                  <a:ea typeface="Montserrat SemiBold"/>
                  <a:cs typeface="Montserrat SemiBold"/>
                  <a:sym typeface="Montserrat SemiBold"/>
                </a:rPr>
                <a:t>E</a:t>
              </a:r>
              <a:r>
                <a:rPr lang="en" sz="950">
                  <a:solidFill>
                    <a:schemeClr val="dk2"/>
                  </a:solidFill>
                  <a:latin typeface="Montserrat SemiBold"/>
                  <a:ea typeface="Montserrat SemiBold"/>
                  <a:cs typeface="Montserrat SemiBold"/>
                  <a:sym typeface="Montserrat SemiBold"/>
                </a:rPr>
                <a:t>xamines young people's video viewing habits in theaters and on digital platforms, finding that 50% of respondents believe that OTT platforms are hurting movie theaters. The paper concludes with 16 observations and asserts that both platforms strive to maintain their distinctiveness.</a:t>
              </a:r>
              <a:endParaRPr sz="950">
                <a:solidFill>
                  <a:schemeClr val="dk2"/>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sz="950">
                <a:latin typeface="Roboto"/>
                <a:ea typeface="Roboto"/>
                <a:cs typeface="Roboto"/>
                <a:sym typeface="Roboto"/>
              </a:endParaRPr>
            </a:p>
          </p:txBody>
        </p:sp>
      </p:grpSp>
      <p:grpSp>
        <p:nvGrpSpPr>
          <p:cNvPr id="217" name="Google Shape;217;p27"/>
          <p:cNvGrpSpPr/>
          <p:nvPr/>
        </p:nvGrpSpPr>
        <p:grpSpPr>
          <a:xfrm>
            <a:off x="3201557" y="1189775"/>
            <a:ext cx="3048517" cy="3483050"/>
            <a:chOff x="2944204" y="1189775"/>
            <a:chExt cx="3305700" cy="3483050"/>
          </a:xfrm>
        </p:grpSpPr>
        <p:sp>
          <p:nvSpPr>
            <p:cNvPr id="218" name="Google Shape;218;p27"/>
            <p:cNvSpPr/>
            <p:nvPr/>
          </p:nvSpPr>
          <p:spPr>
            <a:xfrm>
              <a:off x="2944204" y="1189775"/>
              <a:ext cx="3305700" cy="669000"/>
            </a:xfrm>
            <a:prstGeom prst="chevron">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SemiBold"/>
                  <a:ea typeface="Montserrat SemiBold"/>
                  <a:cs typeface="Montserrat SemiBold"/>
                  <a:sym typeface="Montserrat SemiBold"/>
                </a:rPr>
                <a:t>Ott V Theatre: Anticipating Trends Post Pandemic</a:t>
              </a:r>
              <a:endParaRPr sz="1100">
                <a:solidFill>
                  <a:schemeClr val="lt1"/>
                </a:solidFill>
                <a:latin typeface="Montserrat SemiBold"/>
                <a:ea typeface="Montserrat SemiBold"/>
                <a:cs typeface="Montserrat SemiBold"/>
                <a:sym typeface="Montserrat SemiBold"/>
              </a:endParaRPr>
            </a:p>
          </p:txBody>
        </p:sp>
        <p:sp>
          <p:nvSpPr>
            <p:cNvPr id="219" name="Google Shape;219;p27"/>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950">
                  <a:solidFill>
                    <a:schemeClr val="dk2"/>
                  </a:solidFill>
                  <a:latin typeface="Montserrat SemiBold"/>
                  <a:ea typeface="Montserrat SemiBold"/>
                  <a:cs typeface="Montserrat SemiBold"/>
                  <a:sym typeface="Montserrat SemiBold"/>
                </a:rPr>
                <a:t>L</a:t>
              </a:r>
              <a:r>
                <a:rPr lang="en" sz="950">
                  <a:solidFill>
                    <a:schemeClr val="dk2"/>
                  </a:solidFill>
                  <a:latin typeface="Montserrat SemiBold"/>
                  <a:ea typeface="Montserrat SemiBold"/>
                  <a:cs typeface="Montserrat SemiBold"/>
                  <a:sym typeface="Montserrat SemiBold"/>
                </a:rPr>
                <a:t>ooks at the rise of OTT viewership since 2020, detailing its subscription model and heavy investments. The paper concludes that while people's media consumption patterns have changed due to OTT, the movie business is not in decline. However, filmmakers express concern that the proliferation of OTT platforms could be the "final death blow" for movie theaters.</a:t>
              </a:r>
              <a:endParaRPr sz="950">
                <a:latin typeface="Montserrat SemiBold"/>
                <a:ea typeface="Montserrat SemiBold"/>
                <a:cs typeface="Montserrat SemiBold"/>
                <a:sym typeface="Montserrat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28"/>
          <p:cNvGrpSpPr/>
          <p:nvPr/>
        </p:nvGrpSpPr>
        <p:grpSpPr>
          <a:xfrm>
            <a:off x="431925" y="1304875"/>
            <a:ext cx="2628925" cy="3416400"/>
            <a:chOff x="431925" y="1304875"/>
            <a:chExt cx="2628925" cy="3416400"/>
          </a:xfrm>
        </p:grpSpPr>
        <p:sp>
          <p:nvSpPr>
            <p:cNvPr id="225" name="Google Shape;225;p28"/>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8"/>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Consumer Perspective</a:t>
            </a:r>
            <a:endParaRPr sz="1400">
              <a:solidFill>
                <a:schemeClr val="lt1"/>
              </a:solidFill>
            </a:endParaRPr>
          </a:p>
        </p:txBody>
      </p:sp>
      <p:sp>
        <p:nvSpPr>
          <p:cNvPr id="228" name="Google Shape;228;p28"/>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400">
                <a:solidFill>
                  <a:schemeClr val="dk2"/>
                </a:solidFill>
              </a:rPr>
              <a:t>Current research on online movie platforms mainly focuses on producers and costs, neglecting the social and emotional attachment of movies to the human psyche.</a:t>
            </a:r>
            <a:endParaRPr sz="1400">
              <a:solidFill>
                <a:schemeClr val="dk2"/>
              </a:solidFill>
            </a:endParaRPr>
          </a:p>
          <a:p>
            <a:pPr indent="0" lvl="0" marL="0" rtl="0" algn="l">
              <a:spcBef>
                <a:spcPts val="0"/>
              </a:spcBef>
              <a:spcAft>
                <a:spcPts val="0"/>
              </a:spcAft>
              <a:buNone/>
            </a:pPr>
            <a:r>
              <a:t/>
            </a:r>
            <a:endParaRPr sz="1600"/>
          </a:p>
        </p:txBody>
      </p:sp>
      <p:grpSp>
        <p:nvGrpSpPr>
          <p:cNvPr id="229" name="Google Shape;229;p28"/>
          <p:cNvGrpSpPr/>
          <p:nvPr/>
        </p:nvGrpSpPr>
        <p:grpSpPr>
          <a:xfrm>
            <a:off x="3320450" y="1304875"/>
            <a:ext cx="2632500" cy="3416400"/>
            <a:chOff x="3320450" y="1304875"/>
            <a:chExt cx="2632500" cy="3416400"/>
          </a:xfrm>
        </p:grpSpPr>
        <p:sp>
          <p:nvSpPr>
            <p:cNvPr id="230" name="Google Shape;230;p28"/>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8"/>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Theory of Mind</a:t>
            </a:r>
            <a:endParaRPr sz="1400">
              <a:solidFill>
                <a:schemeClr val="lt1"/>
              </a:solidFill>
            </a:endParaRPr>
          </a:p>
        </p:txBody>
      </p:sp>
      <p:sp>
        <p:nvSpPr>
          <p:cNvPr id="233" name="Google Shape;233;p28"/>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Our study aims to bring the consumer perspective into consideration, including the role of theory of mind in understanding the connection between viewers and the entertainment industry.</a:t>
            </a:r>
            <a:endParaRPr sz="1400">
              <a:solidFill>
                <a:schemeClr val="dk2"/>
              </a:solidFill>
            </a:endParaRPr>
          </a:p>
          <a:p>
            <a:pPr indent="0" lvl="0" marL="0" rtl="0" algn="l">
              <a:spcBef>
                <a:spcPts val="0"/>
              </a:spcBef>
              <a:spcAft>
                <a:spcPts val="0"/>
              </a:spcAft>
              <a:buNone/>
            </a:pPr>
            <a:r>
              <a:t/>
            </a:r>
            <a:endParaRPr sz="1600"/>
          </a:p>
        </p:txBody>
      </p:sp>
      <p:grpSp>
        <p:nvGrpSpPr>
          <p:cNvPr id="234" name="Google Shape;234;p28"/>
          <p:cNvGrpSpPr/>
          <p:nvPr/>
        </p:nvGrpSpPr>
        <p:grpSpPr>
          <a:xfrm>
            <a:off x="6212550" y="1304875"/>
            <a:ext cx="2632500" cy="3416400"/>
            <a:chOff x="6212550" y="1304875"/>
            <a:chExt cx="2632500" cy="3416400"/>
          </a:xfrm>
        </p:grpSpPr>
        <p:sp>
          <p:nvSpPr>
            <p:cNvPr id="235" name="Google Shape;235;p28"/>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8"/>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Novelty</a:t>
            </a:r>
            <a:endParaRPr>
              <a:solidFill>
                <a:schemeClr val="lt1"/>
              </a:solidFill>
            </a:endParaRPr>
          </a:p>
        </p:txBody>
      </p:sp>
      <p:sp>
        <p:nvSpPr>
          <p:cNvPr id="238" name="Google Shape;238;p28"/>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400">
                <a:solidFill>
                  <a:schemeClr val="dk2"/>
                </a:solidFill>
              </a:rPr>
              <a:t>We explore the social aspect of movie viewing as a means of connecting with others and include theory of mind as a novel parameter, which has not been covered in previous literature surveys.</a:t>
            </a:r>
            <a:endParaRPr sz="1400">
              <a:solidFill>
                <a:schemeClr val="dk2"/>
              </a:solidFill>
            </a:endParaRPr>
          </a:p>
          <a:p>
            <a:pPr indent="0" lvl="0" marL="0" rtl="0" algn="l">
              <a:spcBef>
                <a:spcPts val="0"/>
              </a:spcBef>
              <a:spcAft>
                <a:spcPts val="0"/>
              </a:spcAft>
              <a:buNone/>
            </a:pPr>
            <a:r>
              <a:t/>
            </a:r>
            <a:endParaRPr sz="1600"/>
          </a:p>
        </p:txBody>
      </p:sp>
      <p:sp>
        <p:nvSpPr>
          <p:cNvPr id="239" name="Google Shape;239;p28"/>
          <p:cNvSpPr txBox="1"/>
          <p:nvPr>
            <p:ph type="title"/>
          </p:nvPr>
        </p:nvSpPr>
        <p:spPr>
          <a:xfrm>
            <a:off x="311700" y="426400"/>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Prior Art Improvements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28650" y="238775"/>
            <a:ext cx="84867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Minimum Viable Experiment</a:t>
            </a:r>
            <a:endParaRPr/>
          </a:p>
        </p:txBody>
      </p:sp>
      <p:sp>
        <p:nvSpPr>
          <p:cNvPr id="245" name="Google Shape;245;p29"/>
          <p:cNvSpPr txBox="1"/>
          <p:nvPr/>
        </p:nvSpPr>
        <p:spPr>
          <a:xfrm>
            <a:off x="2830556" y="16662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nvGrpSpPr>
          <p:cNvPr id="246" name="Google Shape;246;p29"/>
          <p:cNvGrpSpPr/>
          <p:nvPr/>
        </p:nvGrpSpPr>
        <p:grpSpPr>
          <a:xfrm>
            <a:off x="308850" y="1242975"/>
            <a:ext cx="3558362" cy="924600"/>
            <a:chOff x="308850" y="1242975"/>
            <a:chExt cx="3558362" cy="924600"/>
          </a:xfrm>
        </p:grpSpPr>
        <p:cxnSp>
          <p:nvCxnSpPr>
            <p:cNvPr id="247" name="Google Shape;247;p29"/>
            <p:cNvCxnSpPr/>
            <p:nvPr/>
          </p:nvCxnSpPr>
          <p:spPr>
            <a:xfrm rot="10800000">
              <a:off x="2642013" y="1654113"/>
              <a:ext cx="1225200" cy="0"/>
            </a:xfrm>
            <a:prstGeom prst="straightConnector1">
              <a:avLst/>
            </a:prstGeom>
            <a:noFill/>
            <a:ln cap="flat" cmpd="sng" w="9525">
              <a:solidFill>
                <a:srgbClr val="9225A5"/>
              </a:solidFill>
              <a:prstDash val="solid"/>
              <a:round/>
              <a:headEnd len="sm" w="sm" type="none"/>
              <a:tailEnd len="med" w="med" type="oval"/>
            </a:ln>
          </p:spPr>
        </p:cxnSp>
        <p:sp>
          <p:nvSpPr>
            <p:cNvPr id="248" name="Google Shape;248;p29"/>
            <p:cNvSpPr txBox="1"/>
            <p:nvPr/>
          </p:nvSpPr>
          <p:spPr>
            <a:xfrm>
              <a:off x="308850"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Survey</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A survey is conducted to understand the potential impact of online streaming platforms on the traditional cinema-going experience.</a:t>
              </a:r>
              <a:endParaRPr b="1" sz="900">
                <a:latin typeface="Roboto"/>
                <a:ea typeface="Roboto"/>
                <a:cs typeface="Roboto"/>
                <a:sym typeface="Roboto"/>
              </a:endParaRPr>
            </a:p>
          </p:txBody>
        </p:sp>
      </p:grpSp>
      <p:grpSp>
        <p:nvGrpSpPr>
          <p:cNvPr id="249" name="Google Shape;249;p29"/>
          <p:cNvGrpSpPr/>
          <p:nvPr/>
        </p:nvGrpSpPr>
        <p:grpSpPr>
          <a:xfrm>
            <a:off x="308850" y="2646125"/>
            <a:ext cx="3263087" cy="1501200"/>
            <a:chOff x="308850" y="2646125"/>
            <a:chExt cx="3263087" cy="1501200"/>
          </a:xfrm>
        </p:grpSpPr>
        <p:cxnSp>
          <p:nvCxnSpPr>
            <p:cNvPr id="250" name="Google Shape;250;p29"/>
            <p:cNvCxnSpPr/>
            <p:nvPr/>
          </p:nvCxnSpPr>
          <p:spPr>
            <a:xfrm rot="10800000">
              <a:off x="2641938" y="3108425"/>
              <a:ext cx="930000" cy="0"/>
            </a:xfrm>
            <a:prstGeom prst="straightConnector1">
              <a:avLst/>
            </a:prstGeom>
            <a:noFill/>
            <a:ln cap="flat" cmpd="sng" w="9525">
              <a:solidFill>
                <a:srgbClr val="7F2090"/>
              </a:solidFill>
              <a:prstDash val="solid"/>
              <a:round/>
              <a:headEnd len="sm" w="sm" type="none"/>
              <a:tailEnd len="med" w="med" type="oval"/>
            </a:ln>
          </p:spPr>
        </p:cxnSp>
        <p:sp>
          <p:nvSpPr>
            <p:cNvPr id="251" name="Google Shape;251;p29"/>
            <p:cNvSpPr txBox="1"/>
            <p:nvPr/>
          </p:nvSpPr>
          <p:spPr>
            <a:xfrm>
              <a:off x="308850" y="2646125"/>
              <a:ext cx="2149800" cy="150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Survey Questionnaire</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The survey includes questions about movie-watching habits, attitudes towards movie theaters and OTT platforms, and the overall perception of movies in society.</a:t>
              </a:r>
              <a:endParaRPr b="1" sz="900">
                <a:latin typeface="Roboto"/>
                <a:ea typeface="Roboto"/>
                <a:cs typeface="Roboto"/>
                <a:sym typeface="Roboto"/>
              </a:endParaRPr>
            </a:p>
          </p:txBody>
        </p:sp>
      </p:grpSp>
      <p:grpSp>
        <p:nvGrpSpPr>
          <p:cNvPr id="252" name="Google Shape;252;p29"/>
          <p:cNvGrpSpPr/>
          <p:nvPr/>
        </p:nvGrpSpPr>
        <p:grpSpPr>
          <a:xfrm>
            <a:off x="4460007" y="3782025"/>
            <a:ext cx="4276008" cy="1141500"/>
            <a:chOff x="4657738" y="3660850"/>
            <a:chExt cx="4651374" cy="1141500"/>
          </a:xfrm>
        </p:grpSpPr>
        <p:cxnSp>
          <p:nvCxnSpPr>
            <p:cNvPr id="253" name="Google Shape;253;p29"/>
            <p:cNvCxnSpPr/>
            <p:nvPr/>
          </p:nvCxnSpPr>
          <p:spPr>
            <a:xfrm>
              <a:off x="4657738" y="3854000"/>
              <a:ext cx="1838700" cy="0"/>
            </a:xfrm>
            <a:prstGeom prst="straightConnector1">
              <a:avLst/>
            </a:prstGeom>
            <a:noFill/>
            <a:ln cap="flat" cmpd="sng" w="9525">
              <a:solidFill>
                <a:srgbClr val="761E86"/>
              </a:solidFill>
              <a:prstDash val="solid"/>
              <a:round/>
              <a:headEnd len="sm" w="sm" type="none"/>
              <a:tailEnd len="med" w="med" type="oval"/>
            </a:ln>
          </p:spPr>
        </p:cxnSp>
        <p:sp>
          <p:nvSpPr>
            <p:cNvPr id="254" name="Google Shape;254;p29"/>
            <p:cNvSpPr txBox="1"/>
            <p:nvPr/>
          </p:nvSpPr>
          <p:spPr>
            <a:xfrm>
              <a:off x="6825412" y="3660850"/>
              <a:ext cx="2483700" cy="11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Data Analysis</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Data collected from the survey is analyzed to identify trends and patterns.</a:t>
              </a:r>
              <a:endParaRPr b="1" sz="900">
                <a:solidFill>
                  <a:schemeClr val="dk2"/>
                </a:solidFill>
                <a:latin typeface="Montserrat"/>
                <a:ea typeface="Montserrat"/>
                <a:cs typeface="Montserrat"/>
                <a:sym typeface="Montserrat"/>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Revenue made by movies and online streaming services gotten and analysis done on the same data</a:t>
              </a:r>
              <a:endParaRPr b="1" sz="900">
                <a:solidFill>
                  <a:schemeClr val="dk2"/>
                </a:solidFill>
                <a:latin typeface="Montserrat"/>
                <a:ea typeface="Montserrat"/>
                <a:cs typeface="Montserrat"/>
                <a:sym typeface="Montserrat"/>
              </a:endParaRPr>
            </a:p>
          </p:txBody>
        </p:sp>
      </p:grpSp>
      <p:grpSp>
        <p:nvGrpSpPr>
          <p:cNvPr id="255" name="Google Shape;255;p29"/>
          <p:cNvGrpSpPr/>
          <p:nvPr/>
        </p:nvGrpSpPr>
        <p:grpSpPr>
          <a:xfrm>
            <a:off x="5170338" y="1050875"/>
            <a:ext cx="3645014" cy="924600"/>
            <a:chOff x="5170338" y="1050875"/>
            <a:chExt cx="3645014" cy="924600"/>
          </a:xfrm>
        </p:grpSpPr>
        <p:sp>
          <p:nvSpPr>
            <p:cNvPr id="256" name="Google Shape;256;p29"/>
            <p:cNvSpPr txBox="1"/>
            <p:nvPr/>
          </p:nvSpPr>
          <p:spPr>
            <a:xfrm>
              <a:off x="6407252" y="1050875"/>
              <a:ext cx="24081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Conclusion</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This experiment provides valuable insights into the evolving movie-viewing experience and help us understand the potential dominance of online streaming platforms over traditional cinemas.</a:t>
              </a:r>
              <a:endParaRPr b="1" sz="900">
                <a:latin typeface="Roboto"/>
                <a:ea typeface="Roboto"/>
                <a:cs typeface="Roboto"/>
                <a:sym typeface="Roboto"/>
              </a:endParaRPr>
            </a:p>
          </p:txBody>
        </p:sp>
        <p:cxnSp>
          <p:nvCxnSpPr>
            <p:cNvPr id="257" name="Google Shape;257;p29"/>
            <p:cNvCxnSpPr/>
            <p:nvPr/>
          </p:nvCxnSpPr>
          <p:spPr>
            <a:xfrm>
              <a:off x="5170338" y="1505988"/>
              <a:ext cx="1286700" cy="0"/>
            </a:xfrm>
            <a:prstGeom prst="straightConnector1">
              <a:avLst/>
            </a:prstGeom>
            <a:noFill/>
            <a:ln cap="flat" cmpd="sng" w="9525">
              <a:solidFill>
                <a:srgbClr val="551561"/>
              </a:solidFill>
              <a:prstDash val="solid"/>
              <a:round/>
              <a:headEnd len="sm" w="sm" type="none"/>
              <a:tailEnd len="med" w="med" type="oval"/>
            </a:ln>
          </p:spPr>
        </p:cxnSp>
      </p:grpSp>
      <p:grpSp>
        <p:nvGrpSpPr>
          <p:cNvPr id="258" name="Google Shape;258;p29"/>
          <p:cNvGrpSpPr/>
          <p:nvPr/>
        </p:nvGrpSpPr>
        <p:grpSpPr>
          <a:xfrm>
            <a:off x="5525813" y="2416450"/>
            <a:ext cx="3289539" cy="924600"/>
            <a:chOff x="5610288" y="2313350"/>
            <a:chExt cx="3289539" cy="924600"/>
          </a:xfrm>
        </p:grpSpPr>
        <p:cxnSp>
          <p:nvCxnSpPr>
            <p:cNvPr id="259" name="Google Shape;259;p29"/>
            <p:cNvCxnSpPr/>
            <p:nvPr/>
          </p:nvCxnSpPr>
          <p:spPr>
            <a:xfrm>
              <a:off x="5610288" y="2775650"/>
              <a:ext cx="886200" cy="0"/>
            </a:xfrm>
            <a:prstGeom prst="straightConnector1">
              <a:avLst/>
            </a:prstGeom>
            <a:noFill/>
            <a:ln cap="flat" cmpd="sng" w="9525">
              <a:solidFill>
                <a:srgbClr val="701C7F"/>
              </a:solidFill>
              <a:prstDash val="solid"/>
              <a:round/>
              <a:headEnd len="sm" w="sm" type="none"/>
              <a:tailEnd len="med" w="med" type="oval"/>
            </a:ln>
          </p:spPr>
        </p:cxnSp>
        <p:sp>
          <p:nvSpPr>
            <p:cNvPr id="260" name="Google Shape;260;p29"/>
            <p:cNvSpPr txBox="1"/>
            <p:nvPr/>
          </p:nvSpPr>
          <p:spPr>
            <a:xfrm>
              <a:off x="6456627" y="2313350"/>
              <a:ext cx="2443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Insights</a:t>
              </a:r>
              <a:endParaRPr b="1" sz="1200">
                <a:latin typeface="Roboto"/>
                <a:ea typeface="Roboto"/>
                <a:cs typeface="Roboto"/>
                <a:sym typeface="Roboto"/>
              </a:endParaRPr>
            </a:p>
            <a:p>
              <a:pPr indent="0" lvl="0" marL="0" rtl="0" algn="l">
                <a:lnSpc>
                  <a:spcPct val="125000"/>
                </a:lnSpc>
                <a:spcBef>
                  <a:spcPts val="0"/>
                </a:spcBef>
                <a:spcAft>
                  <a:spcPts val="0"/>
                </a:spcAft>
                <a:buNone/>
              </a:pPr>
              <a:r>
                <a:rPr b="1" lang="en" sz="900">
                  <a:solidFill>
                    <a:schemeClr val="dk2"/>
                  </a:solidFill>
                  <a:latin typeface="Montserrat"/>
                  <a:ea typeface="Montserrat"/>
                  <a:cs typeface="Montserrat"/>
                  <a:sym typeface="Montserrat"/>
                </a:rPr>
                <a:t>I</a:t>
              </a:r>
              <a:r>
                <a:rPr b="1" lang="en" sz="900">
                  <a:solidFill>
                    <a:schemeClr val="dk2"/>
                  </a:solidFill>
                  <a:latin typeface="Montserrat"/>
                  <a:ea typeface="Montserrat"/>
                  <a:cs typeface="Montserrat"/>
                  <a:sym typeface="Montserrat"/>
                </a:rPr>
                <a:t>nsights gained from the survey  data and revenue data can help us understand the impact of OTT platforms on social, economic and cultural connections.</a:t>
              </a:r>
              <a:endParaRPr b="1" sz="900">
                <a:latin typeface="Roboto"/>
                <a:ea typeface="Roboto"/>
                <a:cs typeface="Roboto"/>
                <a:sym typeface="Roboto"/>
              </a:endParaRPr>
            </a:p>
          </p:txBody>
        </p:sp>
      </p:grpSp>
      <p:grpSp>
        <p:nvGrpSpPr>
          <p:cNvPr id="261" name="Google Shape;261;p29"/>
          <p:cNvGrpSpPr/>
          <p:nvPr/>
        </p:nvGrpSpPr>
        <p:grpSpPr>
          <a:xfrm>
            <a:off x="2601236" y="654951"/>
            <a:ext cx="3922200" cy="3915924"/>
            <a:chOff x="2610905" y="610653"/>
            <a:chExt cx="3922200" cy="3922200"/>
          </a:xfrm>
        </p:grpSpPr>
        <p:sp>
          <p:nvSpPr>
            <p:cNvPr id="262" name="Google Shape;262;p29"/>
            <p:cNvSpPr/>
            <p:nvPr/>
          </p:nvSpPr>
          <p:spPr>
            <a:xfrm rot="-4980021">
              <a:off x="3204123" y="1186472"/>
              <a:ext cx="2771960" cy="2771960"/>
            </a:xfrm>
            <a:prstGeom prst="blockArc">
              <a:avLst>
                <a:gd fmla="val 12602522" name="adj1"/>
                <a:gd fmla="val 16867657" name="adj2"/>
                <a:gd fmla="val 20844" name="adj3"/>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rot="7920309">
              <a:off x="3183402" y="1183149"/>
              <a:ext cx="2777207" cy="2777207"/>
            </a:xfrm>
            <a:prstGeom prst="blockArc">
              <a:avLst>
                <a:gd fmla="val 12602522" name="adj1"/>
                <a:gd fmla="val 16867657" name="adj2"/>
                <a:gd fmla="val 20844" name="adj3"/>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rot="3600063">
              <a:off x="3186335" y="1195681"/>
              <a:ext cx="2777488" cy="2777488"/>
            </a:xfrm>
            <a:prstGeom prst="blockArc">
              <a:avLst>
                <a:gd fmla="val 12602522" name="adj1"/>
                <a:gd fmla="val 16867657" name="adj2"/>
                <a:gd fmla="val 20844" name="adj3"/>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rot="4024705">
              <a:off x="5326681" y="1940898"/>
              <a:ext cx="578477" cy="579147"/>
            </a:xfrm>
            <a:prstGeom prst="pie">
              <a:avLst>
                <a:gd fmla="val 6190354" name="adj1"/>
                <a:gd fmla="val 14996165" name="adj2"/>
              </a:avLst>
            </a:prstGeom>
            <a:solidFill>
              <a:srgbClr val="701C7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rot="-6816027">
              <a:off x="5326729" y="1940918"/>
              <a:ext cx="578485" cy="579035"/>
            </a:xfrm>
            <a:prstGeom prst="pie">
              <a:avLst>
                <a:gd fmla="val 4028252" name="adj1"/>
                <a:gd fmla="val 17183677"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rot="-9359762">
              <a:off x="3193941" y="1176205"/>
              <a:ext cx="2777287" cy="2777287"/>
            </a:xfrm>
            <a:prstGeom prst="blockArc">
              <a:avLst>
                <a:gd fmla="val 12602522" name="adj1"/>
                <a:gd fmla="val 16867657" name="adj2"/>
                <a:gd fmla="val 20844" name="adj3"/>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rot="-8936366">
              <a:off x="3659126" y="3173505"/>
              <a:ext cx="578551" cy="578963"/>
            </a:xfrm>
            <a:prstGeom prst="pie">
              <a:avLst>
                <a:gd fmla="val 6190354" name="adj1"/>
                <a:gd fmla="val 14996165" name="adj2"/>
              </a:avLst>
            </a:prstGeom>
            <a:solidFill>
              <a:srgbClr val="7F20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rot="1824498">
              <a:off x="3659375" y="3173497"/>
              <a:ext cx="578475" cy="578885"/>
            </a:xfrm>
            <a:prstGeom prst="pie">
              <a:avLst>
                <a:gd fmla="val 4028252" name="adj1"/>
                <a:gd fmla="val 17183677" name="adj2"/>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600092">
              <a:off x="3198852" y="1195456"/>
              <a:ext cx="2777611" cy="2777611"/>
            </a:xfrm>
            <a:prstGeom prst="blockArc">
              <a:avLst>
                <a:gd fmla="val 12513247" name="adj1"/>
                <a:gd fmla="val 16867657" name="adj2"/>
                <a:gd fmla="val 20844" name="adj3"/>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rot="-176551">
              <a:off x="4312105" y="1195442"/>
              <a:ext cx="578563" cy="579162"/>
            </a:xfrm>
            <a:prstGeom prst="pie">
              <a:avLst>
                <a:gd fmla="val 6190354" name="adj1"/>
                <a:gd fmla="val 14996165" name="adj2"/>
              </a:avLst>
            </a:prstGeom>
            <a:solidFill>
              <a:srgbClr val="55156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rot="10584085">
              <a:off x="4312088" y="1195622"/>
              <a:ext cx="578340" cy="578939"/>
            </a:xfrm>
            <a:prstGeom prst="pie">
              <a:avLst>
                <a:gd fmla="val 4028252" name="adj1"/>
                <a:gd fmla="val 17183677"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8344778">
              <a:off x="4940929" y="3162886"/>
              <a:ext cx="578465" cy="578888"/>
            </a:xfrm>
            <a:prstGeom prst="pie">
              <a:avLst>
                <a:gd fmla="val 6190354" name="adj1"/>
                <a:gd fmla="val 14996165" name="adj2"/>
              </a:avLst>
            </a:prstGeom>
            <a:solidFill>
              <a:srgbClr val="761E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rot="-2495643">
              <a:off x="4941000" y="3162728"/>
              <a:ext cx="578445" cy="579093"/>
            </a:xfrm>
            <a:prstGeom prst="pie">
              <a:avLst>
                <a:gd fmla="val 4028252" name="adj1"/>
                <a:gd fmla="val 17183677"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rot="-4556960">
              <a:off x="3257335" y="1939059"/>
              <a:ext cx="578302" cy="578957"/>
            </a:xfrm>
            <a:prstGeom prst="pie">
              <a:avLst>
                <a:gd fmla="val 6190354" name="adj1"/>
                <a:gd fmla="val 14996165" name="adj2"/>
              </a:avLst>
            </a:prstGeom>
            <a:solidFill>
              <a:srgbClr val="9225A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rot="6204541">
              <a:off x="3257468" y="1938977"/>
              <a:ext cx="578264" cy="578917"/>
            </a:xfrm>
            <a:prstGeom prst="pie">
              <a:avLst>
                <a:gd fmla="val 4028252" name="adj1"/>
                <a:gd fmla="val 17183677"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78" name="Google Shape;278;p29"/>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79" name="Google Shape;279;p29"/>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80" name="Google Shape;280;p29"/>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81" name="Google Shape;281;p29"/>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311700" y="445025"/>
            <a:ext cx="84249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Collections</a:t>
            </a:r>
            <a:endParaRPr/>
          </a:p>
        </p:txBody>
      </p:sp>
      <p:sp>
        <p:nvSpPr>
          <p:cNvPr id="287" name="Google Shape;287;p30"/>
          <p:cNvSpPr txBox="1"/>
          <p:nvPr/>
        </p:nvSpPr>
        <p:spPr>
          <a:xfrm>
            <a:off x="1113125" y="4648300"/>
            <a:ext cx="704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Survey link : </a:t>
            </a:r>
            <a:r>
              <a:rPr lang="en" sz="800" u="sng">
                <a:solidFill>
                  <a:schemeClr val="hlink"/>
                </a:solidFill>
                <a:hlinkClick r:id="rId3"/>
              </a:rPr>
              <a:t>https://docs.google.com/forms/d/e/1FAIpQLSfgyx6t7POUUOFH_Jyjf9ZUg5xlhqC8qbxY80Kw2yqpTzA-9w/viewform?usp=sf_link</a:t>
            </a:r>
            <a:r>
              <a:rPr lang="en" sz="800"/>
              <a:t> </a:t>
            </a:r>
            <a:endParaRPr sz="800"/>
          </a:p>
        </p:txBody>
      </p:sp>
      <p:pic>
        <p:nvPicPr>
          <p:cNvPr id="288" name="Google Shape;288;p30"/>
          <p:cNvPicPr preferRelativeResize="0"/>
          <p:nvPr/>
        </p:nvPicPr>
        <p:blipFill>
          <a:blip r:embed="rId4">
            <a:alphaModFix amt="19000"/>
          </a:blip>
          <a:stretch>
            <a:fillRect/>
          </a:stretch>
        </p:blipFill>
        <p:spPr>
          <a:xfrm>
            <a:off x="311698" y="1265550"/>
            <a:ext cx="3842675" cy="2841800"/>
          </a:xfrm>
          <a:prstGeom prst="rect">
            <a:avLst/>
          </a:prstGeom>
          <a:noFill/>
          <a:ln>
            <a:noFill/>
          </a:ln>
        </p:spPr>
      </p:pic>
      <p:sp>
        <p:nvSpPr>
          <p:cNvPr id="289" name="Google Shape;289;p30"/>
          <p:cNvSpPr txBox="1"/>
          <p:nvPr>
            <p:ph idx="1" type="body"/>
          </p:nvPr>
        </p:nvSpPr>
        <p:spPr>
          <a:xfrm>
            <a:off x="311700" y="1350425"/>
            <a:ext cx="36720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have conducted a </a:t>
            </a:r>
            <a:r>
              <a:rPr b="1" lang="en" u="sng">
                <a:solidFill>
                  <a:schemeClr val="hlink"/>
                </a:solidFill>
                <a:hlinkClick r:id="rId5"/>
              </a:rPr>
              <a:t>survey</a:t>
            </a:r>
            <a:r>
              <a:rPr b="1" lang="en"/>
              <a:t> to collect the data. The survey contained demographic information like age and gender and then we asked about their movie preferences, genre preferences, and about their active subscriptions to the online streaming services and the effect it has on their social life and mental health and we ended the survey by asking with so many benefits from online streaming platforms if they would stop going to the movie theaters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90" name="Google Shape;290;p30"/>
          <p:cNvPicPr preferRelativeResize="0"/>
          <p:nvPr/>
        </p:nvPicPr>
        <p:blipFill rotWithShape="1">
          <a:blip r:embed="rId6">
            <a:alphaModFix amt="17000"/>
          </a:blip>
          <a:srcRect b="0" l="0" r="0" t="2248"/>
          <a:stretch/>
        </p:blipFill>
        <p:spPr>
          <a:xfrm>
            <a:off x="5573625" y="1552338"/>
            <a:ext cx="1762199" cy="1782174"/>
          </a:xfrm>
          <a:prstGeom prst="rect">
            <a:avLst/>
          </a:prstGeom>
          <a:noFill/>
          <a:ln>
            <a:noFill/>
          </a:ln>
        </p:spPr>
      </p:pic>
      <p:sp>
        <p:nvSpPr>
          <p:cNvPr id="291" name="Google Shape;291;p30"/>
          <p:cNvSpPr txBox="1"/>
          <p:nvPr/>
        </p:nvSpPr>
        <p:spPr>
          <a:xfrm>
            <a:off x="4472150" y="1460200"/>
            <a:ext cx="3801300" cy="2452500"/>
          </a:xfrm>
          <a:prstGeom prst="rect">
            <a:avLst/>
          </a:prstGeom>
          <a:noFill/>
          <a:ln>
            <a:noFill/>
          </a:ln>
        </p:spPr>
        <p:txBody>
          <a:bodyPr anchorCtr="0" anchor="t" bIns="91425" lIns="91425" spcFirstLastPara="1" rIns="91425" wrap="square" tIns="91425">
            <a:spAutoFit/>
          </a:bodyPr>
          <a:lstStyle/>
          <a:p>
            <a:pPr indent="0" lvl="0" marL="457200" rtl="0" algn="l">
              <a:lnSpc>
                <a:spcPct val="125000"/>
              </a:lnSpc>
              <a:spcBef>
                <a:spcPts val="0"/>
              </a:spcBef>
              <a:spcAft>
                <a:spcPts val="0"/>
              </a:spcAft>
              <a:buNone/>
            </a:pPr>
            <a:r>
              <a:rPr b="1" lang="en" sz="1200">
                <a:solidFill>
                  <a:schemeClr val="dk2"/>
                </a:solidFill>
                <a:latin typeface="Montserrat"/>
                <a:ea typeface="Montserrat"/>
                <a:cs typeface="Montserrat"/>
                <a:sym typeface="Montserrat"/>
              </a:rPr>
              <a:t>We collected data of the revenue generated by the online streaming platforms from the year 2016 and we got the box office collections information from the year 2010. From the collected data we would want to check the trends</a:t>
            </a:r>
            <a:endParaRPr b="1" sz="1200">
              <a:solidFill>
                <a:schemeClr val="dk2"/>
              </a:solidFill>
              <a:latin typeface="Montserrat"/>
              <a:ea typeface="Montserrat"/>
              <a:cs typeface="Montserrat"/>
              <a:sym typeface="Montserrat"/>
            </a:endParaRPr>
          </a:p>
          <a:p>
            <a:pPr indent="0" lvl="0" marL="914400" rtl="0" algn="l">
              <a:lnSpc>
                <a:spcPct val="125000"/>
              </a:lnSpc>
              <a:spcBef>
                <a:spcPts val="160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